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313" r:id="rId2"/>
    <p:sldId id="256" r:id="rId3"/>
    <p:sldId id="257" r:id="rId4"/>
    <p:sldId id="258" r:id="rId5"/>
    <p:sldId id="259" r:id="rId6"/>
    <p:sldId id="260" r:id="rId7"/>
    <p:sldId id="261" r:id="rId8"/>
    <p:sldId id="262" r:id="rId9"/>
    <p:sldId id="263" r:id="rId10"/>
    <p:sldId id="264" r:id="rId11"/>
    <p:sldId id="265" r:id="rId12"/>
    <p:sldId id="266" r:id="rId13"/>
    <p:sldId id="274" r:id="rId14"/>
    <p:sldId id="275" r:id="rId15"/>
    <p:sldId id="276" r:id="rId16"/>
    <p:sldId id="277" r:id="rId17"/>
    <p:sldId id="278" r:id="rId18"/>
    <p:sldId id="279" r:id="rId19"/>
    <p:sldId id="280" r:id="rId20"/>
    <p:sldId id="282" r:id="rId21"/>
    <p:sldId id="283" r:id="rId22"/>
    <p:sldId id="290" r:id="rId23"/>
    <p:sldId id="291" r:id="rId24"/>
    <p:sldId id="292" r:id="rId25"/>
    <p:sldId id="311" r:id="rId26"/>
    <p:sldId id="294" r:id="rId27"/>
    <p:sldId id="296" r:id="rId28"/>
    <p:sldId id="297" r:id="rId29"/>
    <p:sldId id="298" r:id="rId30"/>
    <p:sldId id="300" r:id="rId31"/>
    <p:sldId id="301" r:id="rId32"/>
    <p:sldId id="303" r:id="rId33"/>
    <p:sldId id="304" r:id="rId34"/>
    <p:sldId id="306"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9" d="100"/>
          <a:sy n="69" d="100"/>
        </p:scale>
        <p:origin x="1416" y="72"/>
      </p:cViewPr>
      <p:guideLst>
        <p:guide orient="horz" pos="2160"/>
        <p:guide pos="2880"/>
      </p:guideLst>
    </p:cSldViewPr>
  </p:slideViewPr>
  <p:outlineViewPr>
    <p:cViewPr>
      <p:scale>
        <a:sx n="33" d="100"/>
        <a:sy n="33" d="100"/>
      </p:scale>
      <p:origin x="0" y="4221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B3FDC2E-8632-4597-9B7C-8DBA89B96918}" type="datetimeFigureOut">
              <a:rPr lang="en-US" smtClean="0"/>
              <a:pPr/>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7C269-CDD4-46B9-84BD-9BF54A63AEA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3FDC2E-8632-4597-9B7C-8DBA89B96918}" type="datetimeFigureOut">
              <a:rPr lang="en-US" smtClean="0"/>
              <a:pPr/>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7C269-CDD4-46B9-84BD-9BF54A63AEA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3FDC2E-8632-4597-9B7C-8DBA89B96918}" type="datetimeFigureOut">
              <a:rPr lang="en-US" smtClean="0"/>
              <a:pPr/>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7C269-CDD4-46B9-84BD-9BF54A63AEA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3FDC2E-8632-4597-9B7C-8DBA89B96918}" type="datetimeFigureOut">
              <a:rPr lang="en-US" smtClean="0"/>
              <a:pPr/>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7C269-CDD4-46B9-84BD-9BF54A63AEA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3FDC2E-8632-4597-9B7C-8DBA89B96918}" type="datetimeFigureOut">
              <a:rPr lang="en-US" smtClean="0"/>
              <a:pPr/>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7C269-CDD4-46B9-84BD-9BF54A63AEA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B3FDC2E-8632-4597-9B7C-8DBA89B96918}" type="datetimeFigureOut">
              <a:rPr lang="en-US" smtClean="0"/>
              <a:pPr/>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C7C269-CDD4-46B9-84BD-9BF54A63AEA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B3FDC2E-8632-4597-9B7C-8DBA89B96918}" type="datetimeFigureOut">
              <a:rPr lang="en-US" smtClean="0"/>
              <a:pPr/>
              <a:t>4/6/2023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C7C269-CDD4-46B9-84BD-9BF54A63AEA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B3FDC2E-8632-4597-9B7C-8DBA89B96918}" type="datetimeFigureOut">
              <a:rPr lang="en-US" smtClean="0"/>
              <a:pPr/>
              <a:t>4/6/2023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C7C269-CDD4-46B9-84BD-9BF54A63AEA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3FDC2E-8632-4597-9B7C-8DBA89B96918}" type="datetimeFigureOut">
              <a:rPr lang="en-US" smtClean="0"/>
              <a:pPr/>
              <a:t>4/6/2023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C7C269-CDD4-46B9-84BD-9BF54A63AEA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3FDC2E-8632-4597-9B7C-8DBA89B96918}" type="datetimeFigureOut">
              <a:rPr lang="en-US" smtClean="0"/>
              <a:pPr/>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C7C269-CDD4-46B9-84BD-9BF54A63AEA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3FDC2E-8632-4597-9B7C-8DBA89B96918}" type="datetimeFigureOut">
              <a:rPr lang="en-US" smtClean="0"/>
              <a:pPr/>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C7C269-CDD4-46B9-84BD-9BF54A63AEA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25000" r="-2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3FDC2E-8632-4597-9B7C-8DBA89B96918}" type="datetimeFigureOut">
              <a:rPr lang="en-US" smtClean="0"/>
              <a:pPr/>
              <a:t>4/6/2023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C7C269-CDD4-46B9-84BD-9BF54A63AEA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Autofit/>
          </a:bodyPr>
          <a:lstStyle/>
          <a:p>
            <a:r>
              <a:rPr lang="en-IN" sz="2800" b="1" dirty="0">
                <a:solidFill>
                  <a:srgbClr val="0000FF"/>
                </a:solidFill>
                <a:latin typeface="Estrangelo Edessa" pitchFamily="66" charset="0"/>
                <a:cs typeface="Estrangelo Edessa" pitchFamily="66" charset="0"/>
              </a:rPr>
              <a:t>War, Violence and Women:  </a:t>
            </a:r>
            <a:r>
              <a:rPr lang="en-IN" sz="2800" b="1" dirty="0" err="1">
                <a:solidFill>
                  <a:srgbClr val="0000FF"/>
                </a:solidFill>
                <a:latin typeface="Estrangelo Edessa" pitchFamily="66" charset="0"/>
                <a:cs typeface="Estrangelo Edessa" pitchFamily="66" charset="0"/>
              </a:rPr>
              <a:t>Gynocentric</a:t>
            </a:r>
            <a:r>
              <a:rPr lang="en-IN" sz="2800" b="1" dirty="0">
                <a:solidFill>
                  <a:srgbClr val="0000FF"/>
                </a:solidFill>
                <a:latin typeface="Estrangelo Edessa" pitchFamily="66" charset="0"/>
                <a:cs typeface="Estrangelo Edessa" pitchFamily="66" charset="0"/>
              </a:rPr>
              <a:t> Perspectives of Women as Victims in </a:t>
            </a:r>
            <a:r>
              <a:rPr lang="en-IN" sz="2800" b="1" dirty="0" smtClean="0">
                <a:solidFill>
                  <a:srgbClr val="0000FF"/>
                </a:solidFill>
                <a:latin typeface="Estrangelo Edessa" pitchFamily="66" charset="0"/>
                <a:cs typeface="Estrangelo Edessa" pitchFamily="66" charset="0"/>
              </a:rPr>
              <a:t>Sub </a:t>
            </a:r>
            <a:r>
              <a:rPr lang="en-IN" sz="2800" b="1" dirty="0">
                <a:solidFill>
                  <a:srgbClr val="0000FF"/>
                </a:solidFill>
                <a:latin typeface="Estrangelo Edessa" pitchFamily="66" charset="0"/>
                <a:cs typeface="Estrangelo Edessa" pitchFamily="66" charset="0"/>
              </a:rPr>
              <a:t>– Continent Partition Fiction</a:t>
            </a:r>
            <a:r>
              <a:rPr lang="en-US" sz="2800" dirty="0"/>
              <a:t/>
            </a:r>
            <a:br>
              <a:rPr lang="en-US" sz="2800" dirty="0"/>
            </a:br>
            <a:endParaRPr lang="en-US" sz="2800" dirty="0"/>
          </a:p>
        </p:txBody>
      </p:sp>
      <p:sp>
        <p:nvSpPr>
          <p:cNvPr id="3" name="Content Placeholder 2"/>
          <p:cNvSpPr>
            <a:spLocks noGrp="1"/>
          </p:cNvSpPr>
          <p:nvPr>
            <p:ph idx="1"/>
          </p:nvPr>
        </p:nvSpPr>
        <p:spPr>
          <a:xfrm>
            <a:off x="93174" y="1803341"/>
            <a:ext cx="8686800" cy="5105400"/>
          </a:xfrm>
        </p:spPr>
        <p:txBody>
          <a:bodyPr>
            <a:noAutofit/>
          </a:bodyPr>
          <a:lstStyle/>
          <a:p>
            <a:pPr>
              <a:spcBef>
                <a:spcPts val="0"/>
              </a:spcBef>
              <a:buNone/>
            </a:pPr>
            <a:endParaRPr lang="en-US" sz="2000" dirty="0"/>
          </a:p>
          <a:p>
            <a:pPr>
              <a:spcBef>
                <a:spcPts val="0"/>
              </a:spcBef>
              <a:buNone/>
            </a:pPr>
            <a:endParaRPr lang="en-US" sz="2000" dirty="0"/>
          </a:p>
          <a:p>
            <a:pPr>
              <a:buNone/>
            </a:pPr>
            <a:endParaRPr lang="en-US" sz="2000" dirty="0"/>
          </a:p>
          <a:p>
            <a:pPr>
              <a:spcBef>
                <a:spcPts val="0"/>
              </a:spcBef>
              <a:buNone/>
            </a:pPr>
            <a:r>
              <a:rPr lang="en-US" sz="2000" dirty="0"/>
              <a:t>					</a:t>
            </a:r>
            <a:endParaRPr lang="en-US" sz="2000" u="sng" dirty="0" smtClean="0"/>
          </a:p>
          <a:p>
            <a:pPr>
              <a:spcBef>
                <a:spcPts val="0"/>
              </a:spcBef>
              <a:buNone/>
            </a:pPr>
            <a:r>
              <a:rPr lang="en-US" sz="2400" b="1" dirty="0" smtClean="0"/>
              <a:t>                     			</a:t>
            </a:r>
            <a:r>
              <a:rPr lang="en-US" sz="3500" b="1" dirty="0" smtClean="0"/>
              <a:t>        Dr.  S. </a:t>
            </a:r>
            <a:r>
              <a:rPr lang="en-US" sz="3500" b="1" dirty="0" err="1" smtClean="0"/>
              <a:t>Kathar</a:t>
            </a:r>
            <a:r>
              <a:rPr lang="en-US" sz="3500" b="1" dirty="0" smtClean="0"/>
              <a:t> </a:t>
            </a:r>
            <a:r>
              <a:rPr lang="en-US" sz="3500" b="1" dirty="0" err="1" smtClean="0"/>
              <a:t>Usean</a:t>
            </a:r>
            <a:endParaRPr lang="en-US" sz="3500" b="1" dirty="0" smtClean="0"/>
          </a:p>
          <a:p>
            <a:pPr>
              <a:spcBef>
                <a:spcPts val="0"/>
              </a:spcBef>
              <a:buNone/>
            </a:pPr>
            <a:r>
              <a:rPr lang="en-US" sz="2000" dirty="0"/>
              <a:t>					             Assistant Professor of English</a:t>
            </a:r>
          </a:p>
          <a:p>
            <a:pPr>
              <a:spcBef>
                <a:spcPts val="0"/>
              </a:spcBef>
              <a:buNone/>
            </a:pPr>
            <a:r>
              <a:rPr lang="en-US" sz="2000" dirty="0"/>
              <a:t>					             Jamal Mohamed College (Autonomous)</a:t>
            </a:r>
          </a:p>
          <a:p>
            <a:pPr>
              <a:spcBef>
                <a:spcPts val="0"/>
              </a:spcBef>
              <a:buNone/>
            </a:pPr>
            <a:r>
              <a:rPr lang="en-US" sz="2000" dirty="0"/>
              <a:t>					             Trichy-20.</a:t>
            </a:r>
          </a:p>
          <a:p>
            <a:pPr>
              <a:buNone/>
            </a:pPr>
            <a:r>
              <a:rPr lang="en-US" sz="2000" b="1" dirty="0"/>
              <a:t>Date : 10.05.2021</a:t>
            </a:r>
          </a:p>
          <a:p>
            <a:pPr>
              <a:buNone/>
            </a:pPr>
            <a:endParaRPr lang="en-US" sz="2000" b="1" dirty="0"/>
          </a:p>
          <a:p>
            <a:pPr>
              <a:buNone/>
            </a:pPr>
            <a:endParaRPr lang="en-US" sz="2000" dirty="0"/>
          </a:p>
          <a:p>
            <a:pPr>
              <a:buNone/>
            </a:pPr>
            <a:endParaRPr lang="en-US" sz="2000" dirty="0"/>
          </a:p>
          <a:p>
            <a:pPr>
              <a:buNone/>
            </a:pPr>
            <a:r>
              <a:rPr lang="en-US" sz="2000" dirty="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92162"/>
          </a:xfrm>
        </p:spPr>
        <p:txBody>
          <a:bodyPr>
            <a:normAutofit fontScale="90000"/>
          </a:bodyPr>
          <a:lstStyle/>
          <a:p>
            <a:r>
              <a:rPr lang="en-IN" sz="3100" dirty="0"/>
              <a:t> </a:t>
            </a:r>
            <a:r>
              <a:rPr lang="en-US" sz="3100" dirty="0"/>
              <a:t/>
            </a:r>
            <a:br>
              <a:rPr lang="en-US" sz="3100" dirty="0"/>
            </a:br>
            <a:r>
              <a:rPr lang="en-IN" sz="2200" b="1" dirty="0"/>
              <a:t>Chapter - II</a:t>
            </a:r>
            <a:r>
              <a:rPr lang="en-US" sz="2200" dirty="0"/>
              <a:t/>
            </a:r>
            <a:br>
              <a:rPr lang="en-US" sz="2200" dirty="0"/>
            </a:br>
            <a:r>
              <a:rPr lang="en-IN" sz="2200" b="1" dirty="0"/>
              <a:t>History, Politics, Violence and Women in </a:t>
            </a:r>
            <a:r>
              <a:rPr lang="en-IN" sz="2200" b="1" dirty="0" smtClean="0"/>
              <a:t>Partition </a:t>
            </a:r>
            <a:r>
              <a:rPr lang="en-IN" sz="2200" b="1" dirty="0"/>
              <a:t>Fiction</a:t>
            </a:r>
            <a:r>
              <a:rPr lang="en-US" sz="2800" dirty="0"/>
              <a:t/>
            </a:r>
            <a:br>
              <a:rPr lang="en-US" sz="2800" dirty="0"/>
            </a:br>
            <a:endParaRPr lang="en-US" sz="2800" dirty="0"/>
          </a:p>
        </p:txBody>
      </p:sp>
      <p:sp>
        <p:nvSpPr>
          <p:cNvPr id="3" name="Content Placeholder 2"/>
          <p:cNvSpPr>
            <a:spLocks noGrp="1"/>
          </p:cNvSpPr>
          <p:nvPr>
            <p:ph idx="1"/>
          </p:nvPr>
        </p:nvSpPr>
        <p:spPr>
          <a:xfrm>
            <a:off x="533400" y="1571612"/>
            <a:ext cx="8229600" cy="4143388"/>
          </a:xfrm>
        </p:spPr>
        <p:txBody>
          <a:bodyPr>
            <a:normAutofit/>
          </a:bodyPr>
          <a:lstStyle/>
          <a:p>
            <a:pPr lvl="0">
              <a:buFont typeface="Wingdings" pitchFamily="2" charset="2"/>
              <a:buChar char="Ø"/>
            </a:pPr>
            <a:r>
              <a:rPr lang="en-IN" sz="2800" dirty="0"/>
              <a:t>Demonstrates how the selected writers view the politics behind the </a:t>
            </a:r>
            <a:r>
              <a:rPr lang="en-IN" sz="2800" dirty="0" smtClean="0"/>
              <a:t>division </a:t>
            </a:r>
            <a:r>
              <a:rPr lang="en-IN" sz="2800" dirty="0"/>
              <a:t>of the country. </a:t>
            </a:r>
          </a:p>
          <a:p>
            <a:pPr lvl="0"/>
            <a:endParaRPr lang="en-US" sz="2800" dirty="0"/>
          </a:p>
          <a:p>
            <a:pPr>
              <a:buFont typeface="Wingdings" pitchFamily="2" charset="2"/>
              <a:buChar char="Ø"/>
            </a:pPr>
            <a:r>
              <a:rPr lang="en-IN" sz="2800" dirty="0"/>
              <a:t>Elaborates how the inclusion of texts on the theme of Partition that represent </a:t>
            </a:r>
            <a:r>
              <a:rPr lang="en-IN" sz="2800" dirty="0" smtClean="0"/>
              <a:t>women’s </a:t>
            </a:r>
            <a:r>
              <a:rPr lang="en-IN" sz="2800" dirty="0"/>
              <a:t>lives in the domestic sphere , the involvement of women in politics </a:t>
            </a:r>
            <a:r>
              <a:rPr lang="en-IN" sz="2800" dirty="0" smtClean="0"/>
              <a:t>and </a:t>
            </a:r>
            <a:r>
              <a:rPr lang="en-IN" sz="2800" dirty="0"/>
              <a:t>their sufferings during the time of Partition</a:t>
            </a:r>
            <a:r>
              <a:rPr lang="en-IN" sz="2000" dirty="0"/>
              <a:t>.</a:t>
            </a:r>
            <a:endParaRPr 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noAutofit/>
          </a:bodyPr>
          <a:lstStyle/>
          <a:p>
            <a:r>
              <a:rPr lang="en-IN" sz="2000" b="1" dirty="0"/>
              <a:t>Chapter - II</a:t>
            </a:r>
            <a:r>
              <a:rPr lang="en-US" sz="2000" dirty="0"/>
              <a:t/>
            </a:r>
            <a:br>
              <a:rPr lang="en-US" sz="2000" dirty="0"/>
            </a:br>
            <a:r>
              <a:rPr lang="en-IN" sz="2000" b="1" dirty="0"/>
              <a:t>History, Politics, Violence and Women in </a:t>
            </a:r>
            <a:r>
              <a:rPr lang="en-IN" sz="2000" b="1" dirty="0" smtClean="0"/>
              <a:t>Partition </a:t>
            </a:r>
            <a:r>
              <a:rPr lang="en-IN" sz="2000" b="1" dirty="0"/>
              <a:t>Fiction</a:t>
            </a:r>
            <a:endParaRPr lang="en-US" sz="2000" dirty="0"/>
          </a:p>
        </p:txBody>
      </p:sp>
      <p:sp>
        <p:nvSpPr>
          <p:cNvPr id="3" name="Content Placeholder 2"/>
          <p:cNvSpPr>
            <a:spLocks noGrp="1"/>
          </p:cNvSpPr>
          <p:nvPr>
            <p:ph idx="1"/>
          </p:nvPr>
        </p:nvSpPr>
        <p:spPr>
          <a:xfrm>
            <a:off x="457200" y="1289055"/>
            <a:ext cx="8229600" cy="5211779"/>
          </a:xfrm>
        </p:spPr>
        <p:txBody>
          <a:bodyPr>
            <a:normAutofit fontScale="92500"/>
          </a:bodyPr>
          <a:lstStyle/>
          <a:p>
            <a:pPr lvl="0" algn="ctr">
              <a:buNone/>
            </a:pPr>
            <a:r>
              <a:rPr lang="en-IN" sz="2000" b="1" dirty="0">
                <a:solidFill>
                  <a:srgbClr val="002060"/>
                </a:solidFill>
              </a:rPr>
              <a:t>	</a:t>
            </a:r>
            <a:r>
              <a:rPr lang="en-IN" sz="2000" b="1" dirty="0" err="1">
                <a:solidFill>
                  <a:srgbClr val="002060"/>
                </a:solidFill>
              </a:rPr>
              <a:t>Mumtaj</a:t>
            </a:r>
            <a:r>
              <a:rPr lang="en-IN" sz="2000" b="1" dirty="0">
                <a:solidFill>
                  <a:srgbClr val="002060"/>
                </a:solidFill>
              </a:rPr>
              <a:t> Shah </a:t>
            </a:r>
            <a:r>
              <a:rPr lang="en-IN" sz="2000" b="1" dirty="0" err="1">
                <a:solidFill>
                  <a:srgbClr val="002060"/>
                </a:solidFill>
              </a:rPr>
              <a:t>Nawaz</a:t>
            </a:r>
            <a:r>
              <a:rPr lang="en-IN" sz="2000" b="1" dirty="0">
                <a:solidFill>
                  <a:srgbClr val="002060"/>
                </a:solidFill>
              </a:rPr>
              <a:t>	- </a:t>
            </a:r>
            <a:r>
              <a:rPr lang="en-IN" sz="2000" b="1" i="1" dirty="0">
                <a:solidFill>
                  <a:srgbClr val="002060"/>
                </a:solidFill>
              </a:rPr>
              <a:t>The Heart </a:t>
            </a:r>
            <a:r>
              <a:rPr lang="en-IN" sz="2000" b="1" i="1" dirty="0" smtClean="0">
                <a:solidFill>
                  <a:srgbClr val="002060"/>
                </a:solidFill>
              </a:rPr>
              <a:t>Divided</a:t>
            </a:r>
            <a:r>
              <a:rPr lang="en-IN" sz="2000" b="1" dirty="0" smtClean="0">
                <a:solidFill>
                  <a:srgbClr val="002060"/>
                </a:solidFill>
              </a:rPr>
              <a:t> </a:t>
            </a:r>
            <a:endParaRPr lang="en-IN" sz="2000" b="1" dirty="0">
              <a:solidFill>
                <a:srgbClr val="002060"/>
              </a:solidFill>
            </a:endParaRPr>
          </a:p>
          <a:p>
            <a:pPr lvl="0">
              <a:buNone/>
            </a:pPr>
            <a:endParaRPr lang="en-US" sz="2000" dirty="0"/>
          </a:p>
          <a:p>
            <a:pPr lvl="0">
              <a:buFont typeface="Wingdings" pitchFamily="2" charset="2"/>
              <a:buChar char="Ø"/>
            </a:pPr>
            <a:r>
              <a:rPr lang="en-IN" sz="2000" dirty="0"/>
              <a:t>Portrays the peaceful, socio-cultural co-existence among the Hindus and the </a:t>
            </a:r>
          </a:p>
          <a:p>
            <a:pPr lvl="0">
              <a:buNone/>
            </a:pPr>
            <a:r>
              <a:rPr lang="en-IN" sz="2000" dirty="0" smtClean="0"/>
              <a:t>	Muslims</a:t>
            </a:r>
            <a:r>
              <a:rPr lang="en-IN" sz="2000" dirty="0"/>
              <a:t>, before it was shattered by a number of factors.</a:t>
            </a:r>
          </a:p>
          <a:p>
            <a:pPr lvl="0">
              <a:buNone/>
            </a:pPr>
            <a:endParaRPr lang="en-US" sz="2000" dirty="0"/>
          </a:p>
          <a:p>
            <a:pPr lvl="0">
              <a:buFont typeface="Wingdings" pitchFamily="2" charset="2"/>
              <a:buChar char="Ø"/>
            </a:pPr>
            <a:r>
              <a:rPr lang="en-IN" sz="2000" b="1" dirty="0" err="1" smtClean="0"/>
              <a:t>Jamaluddin</a:t>
            </a:r>
            <a:r>
              <a:rPr lang="en-IN" sz="2000" dirty="0"/>
              <a:t>, a Muslim </a:t>
            </a:r>
            <a:r>
              <a:rPr lang="en-IN" sz="2000" dirty="0" smtClean="0"/>
              <a:t>aristocrat, &amp;  </a:t>
            </a:r>
            <a:r>
              <a:rPr lang="en-IN" sz="2000" b="1" dirty="0" err="1"/>
              <a:t>Diwan</a:t>
            </a:r>
            <a:r>
              <a:rPr lang="en-IN" sz="2000" b="1" dirty="0"/>
              <a:t> </a:t>
            </a:r>
            <a:r>
              <a:rPr lang="en-IN" sz="2000" b="1" dirty="0" err="1"/>
              <a:t>Kailash</a:t>
            </a:r>
            <a:r>
              <a:rPr lang="en-IN" sz="2000" b="1" dirty="0"/>
              <a:t> </a:t>
            </a:r>
            <a:r>
              <a:rPr lang="en-IN" sz="2000" b="1" dirty="0" err="1"/>
              <a:t>NathKaul</a:t>
            </a:r>
            <a:r>
              <a:rPr lang="en-IN" sz="2000" dirty="0"/>
              <a:t>, a Hindu, belonging to upper class, </a:t>
            </a:r>
            <a:r>
              <a:rPr lang="en-IN" sz="2000" dirty="0" smtClean="0"/>
              <a:t> exchange </a:t>
            </a:r>
            <a:r>
              <a:rPr lang="en-IN" sz="2000" dirty="0"/>
              <a:t>turbans and take the vow of brotherhood. </a:t>
            </a:r>
            <a:endParaRPr lang="en-IN" sz="2000" dirty="0" smtClean="0"/>
          </a:p>
          <a:p>
            <a:pPr lvl="0">
              <a:buNone/>
            </a:pPr>
            <a:endParaRPr lang="en-IN" sz="2000" dirty="0" smtClean="0"/>
          </a:p>
          <a:p>
            <a:pPr lvl="0">
              <a:buFont typeface="Wingdings" pitchFamily="2" charset="2"/>
              <a:buChar char="Ø"/>
            </a:pPr>
            <a:r>
              <a:rPr lang="en-IN" sz="2000" dirty="0" err="1" smtClean="0"/>
              <a:t>Nawaz</a:t>
            </a:r>
            <a:r>
              <a:rPr lang="en-IN" sz="2000" dirty="0" smtClean="0"/>
              <a:t> uses the motif of a failed Hindu- Muslim love affair portrayed that the </a:t>
            </a:r>
          </a:p>
          <a:p>
            <a:pPr lvl="0">
              <a:buNone/>
            </a:pPr>
            <a:r>
              <a:rPr lang="en-IN" sz="2000" dirty="0" smtClean="0"/>
              <a:t>	synthesis of Hindu-Muslim culture is only skin deep and shallow.</a:t>
            </a:r>
          </a:p>
          <a:p>
            <a:pPr lvl="0">
              <a:buNone/>
            </a:pPr>
            <a:endParaRPr lang="en-US" sz="2000" dirty="0" smtClean="0"/>
          </a:p>
          <a:p>
            <a:pPr lvl="0">
              <a:buFont typeface="Wingdings" pitchFamily="2" charset="2"/>
              <a:buChar char="Ø"/>
            </a:pPr>
            <a:r>
              <a:rPr lang="en-IN" sz="2000" dirty="0" smtClean="0"/>
              <a:t>For example; A Muslim boy, </a:t>
            </a:r>
            <a:r>
              <a:rPr lang="en-IN" sz="2000" dirty="0" err="1" smtClean="0"/>
              <a:t>Habib</a:t>
            </a:r>
            <a:r>
              <a:rPr lang="en-IN" sz="2000" dirty="0" smtClean="0"/>
              <a:t> falls in love with a Hindu girl, </a:t>
            </a:r>
            <a:r>
              <a:rPr lang="en-IN" sz="2000" dirty="0" err="1" smtClean="0"/>
              <a:t>Mohini</a:t>
            </a:r>
            <a:r>
              <a:rPr lang="en-IN" sz="2000" dirty="0" smtClean="0"/>
              <a:t>. </a:t>
            </a:r>
          </a:p>
          <a:p>
            <a:pPr lvl="0">
              <a:buNone/>
            </a:pPr>
            <a:r>
              <a:rPr lang="en-IN" sz="2000" dirty="0" smtClean="0"/>
              <a:t>	</a:t>
            </a:r>
            <a:r>
              <a:rPr lang="en-IN" sz="2000" dirty="0" err="1" smtClean="0"/>
              <a:t>Nawaz</a:t>
            </a:r>
            <a:r>
              <a:rPr lang="en-IN" sz="2000" dirty="0" smtClean="0"/>
              <a:t> depicts that, it is impossible and unthinkable for the Hindus and the </a:t>
            </a:r>
          </a:p>
          <a:p>
            <a:pPr lvl="0">
              <a:buNone/>
            </a:pPr>
            <a:r>
              <a:rPr lang="en-IN" sz="2000" dirty="0" smtClean="0"/>
              <a:t>	Muslims to unite in marriage. Both the families were against the marriage.</a:t>
            </a:r>
            <a:endParaRPr lang="en-US" sz="2000" dirty="0" smtClean="0"/>
          </a:p>
          <a:p>
            <a:endParaRPr lang="en-US"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Autofit/>
          </a:bodyPr>
          <a:lstStyle/>
          <a:p>
            <a:r>
              <a:rPr lang="en-IN" sz="2000" b="1" dirty="0"/>
              <a:t>Chapter - II</a:t>
            </a:r>
            <a:r>
              <a:rPr lang="en-US" sz="2800" dirty="0"/>
              <a:t/>
            </a:r>
            <a:br>
              <a:rPr lang="en-US" sz="2800" dirty="0"/>
            </a:br>
            <a:r>
              <a:rPr lang="en-IN" sz="2000" b="1" dirty="0"/>
              <a:t>History, Politics, Violence and Women </a:t>
            </a:r>
            <a:r>
              <a:rPr lang="en-IN" sz="2000" b="1" dirty="0" smtClean="0"/>
              <a:t>in Partition </a:t>
            </a:r>
            <a:r>
              <a:rPr lang="en-IN" sz="2000" b="1" dirty="0"/>
              <a:t>Fiction</a:t>
            </a:r>
            <a:endParaRPr lang="en-US" sz="2000" dirty="0"/>
          </a:p>
        </p:txBody>
      </p:sp>
      <p:sp>
        <p:nvSpPr>
          <p:cNvPr id="3" name="Content Placeholder 2"/>
          <p:cNvSpPr>
            <a:spLocks noGrp="1"/>
          </p:cNvSpPr>
          <p:nvPr>
            <p:ph idx="1"/>
          </p:nvPr>
        </p:nvSpPr>
        <p:spPr>
          <a:xfrm>
            <a:off x="457200" y="1142984"/>
            <a:ext cx="8229600" cy="5181616"/>
          </a:xfrm>
        </p:spPr>
        <p:txBody>
          <a:bodyPr>
            <a:normAutofit fontScale="85000" lnSpcReduction="10000"/>
          </a:bodyPr>
          <a:lstStyle/>
          <a:p>
            <a:pPr lvl="0">
              <a:buFont typeface="Wingdings" pitchFamily="2" charset="2"/>
              <a:buChar char="Ø"/>
            </a:pPr>
            <a:r>
              <a:rPr lang="en-IN" sz="2000" dirty="0" smtClean="0"/>
              <a:t>Seen </a:t>
            </a:r>
            <a:r>
              <a:rPr lang="en-IN" sz="2000" dirty="0"/>
              <a:t>from the Muslim point of view, the Congress appeared guilty of many </a:t>
            </a:r>
          </a:p>
          <a:p>
            <a:pPr lvl="0">
              <a:buNone/>
            </a:pPr>
            <a:r>
              <a:rPr lang="en-IN" sz="2000" dirty="0"/>
              <a:t>sins of omission and some of commission. </a:t>
            </a:r>
            <a:endParaRPr lang="en-IN" sz="2000" dirty="0" smtClean="0"/>
          </a:p>
          <a:p>
            <a:pPr lvl="0">
              <a:buNone/>
            </a:pPr>
            <a:endParaRPr lang="en-IN" sz="2000" dirty="0" smtClean="0"/>
          </a:p>
          <a:p>
            <a:pPr lvl="0">
              <a:buFont typeface="Wingdings" pitchFamily="2" charset="2"/>
              <a:buChar char="Ø"/>
            </a:pPr>
            <a:r>
              <a:rPr lang="en-IN" sz="2000" dirty="0" smtClean="0"/>
              <a:t>"</a:t>
            </a:r>
            <a:r>
              <a:rPr lang="en-IN" sz="2000" dirty="0"/>
              <a:t>Nationalism" increasingly began to mean thinking and living in the Congress </a:t>
            </a:r>
            <a:r>
              <a:rPr lang="en-IN" sz="2000" dirty="0" smtClean="0"/>
              <a:t>way. </a:t>
            </a:r>
            <a:r>
              <a:rPr lang="en-IN" sz="2000" dirty="0"/>
              <a:t>Those who lived or thought another way </a:t>
            </a:r>
            <a:r>
              <a:rPr lang="en-IN" sz="2000" dirty="0" smtClean="0"/>
              <a:t>were treated as </a:t>
            </a:r>
            <a:r>
              <a:rPr lang="en-IN" sz="2000" b="1" dirty="0" smtClean="0"/>
              <a:t>anti-national</a:t>
            </a:r>
            <a:r>
              <a:rPr lang="en-IN" sz="2000" dirty="0" smtClean="0"/>
              <a:t>. </a:t>
            </a:r>
          </a:p>
          <a:p>
            <a:pPr lvl="0">
              <a:buNone/>
            </a:pPr>
            <a:endParaRPr lang="en-IN" sz="2000" dirty="0" smtClean="0"/>
          </a:p>
          <a:p>
            <a:pPr lvl="0">
              <a:buFont typeface="Wingdings" pitchFamily="2" charset="2"/>
              <a:buChar char="Ø"/>
            </a:pPr>
            <a:r>
              <a:rPr lang="en-IN" sz="2000" dirty="0" smtClean="0"/>
              <a:t>The liberal Muslim women like </a:t>
            </a:r>
            <a:r>
              <a:rPr lang="en-IN" sz="2000" dirty="0" err="1" smtClean="0"/>
              <a:t>Zohra</a:t>
            </a:r>
            <a:r>
              <a:rPr lang="en-IN" sz="2000" dirty="0" smtClean="0"/>
              <a:t>, the protagonist are very upset at this deadlock </a:t>
            </a:r>
          </a:p>
          <a:p>
            <a:pPr lvl="0">
              <a:buNone/>
            </a:pPr>
            <a:r>
              <a:rPr lang="en-IN" sz="2000" dirty="0" smtClean="0"/>
              <a:t>between the two communities.</a:t>
            </a:r>
          </a:p>
          <a:p>
            <a:pPr lvl="0">
              <a:buNone/>
            </a:pPr>
            <a:endParaRPr lang="en-US" sz="2000" dirty="0" smtClean="0"/>
          </a:p>
          <a:p>
            <a:pPr lvl="0">
              <a:buNone/>
            </a:pPr>
            <a:r>
              <a:rPr lang="en-IN" sz="2000" dirty="0" smtClean="0"/>
              <a:t>	Shah </a:t>
            </a:r>
            <a:r>
              <a:rPr lang="en-IN" sz="2000" dirty="0" err="1" smtClean="0"/>
              <a:t>Nawaz</a:t>
            </a:r>
            <a:r>
              <a:rPr lang="en-IN" sz="2000" dirty="0" smtClean="0"/>
              <a:t> portrays </a:t>
            </a:r>
            <a:r>
              <a:rPr lang="en-IN" sz="2000" b="1" dirty="0" smtClean="0"/>
              <a:t>three major factors </a:t>
            </a:r>
            <a:r>
              <a:rPr lang="en-IN" sz="2000" dirty="0" smtClean="0"/>
              <a:t>responsible for the Partition of the </a:t>
            </a:r>
          </a:p>
          <a:p>
            <a:pPr lvl="0">
              <a:buNone/>
            </a:pPr>
            <a:r>
              <a:rPr lang="en-IN" sz="2000" dirty="0" smtClean="0"/>
              <a:t>sub-continent and the creation of Pakistan. </a:t>
            </a:r>
          </a:p>
          <a:p>
            <a:pPr lvl="0">
              <a:buNone/>
            </a:pPr>
            <a:endParaRPr lang="en-US" sz="2000" dirty="0" smtClean="0"/>
          </a:p>
          <a:p>
            <a:pPr lvl="0">
              <a:buFont typeface="Wingdings" pitchFamily="2" charset="2"/>
              <a:buChar char="Ø"/>
            </a:pPr>
            <a:r>
              <a:rPr lang="en-IN" sz="2000" b="1" i="1" dirty="0" smtClean="0"/>
              <a:t>	First of all, it is the historical, religious and cultural differences between the 	Hindus and the Muslims. </a:t>
            </a:r>
          </a:p>
          <a:p>
            <a:pPr lvl="0">
              <a:buFont typeface="Wingdings" pitchFamily="2" charset="2"/>
              <a:buChar char="Ø"/>
            </a:pPr>
            <a:r>
              <a:rPr lang="en-IN" sz="2000" b="1" i="1" dirty="0" smtClean="0"/>
              <a:t>	Secondly the role played by the colonizers . </a:t>
            </a:r>
          </a:p>
          <a:p>
            <a:pPr lvl="0">
              <a:buFont typeface="Wingdings" pitchFamily="2" charset="2"/>
              <a:buChar char="Ø"/>
            </a:pPr>
            <a:r>
              <a:rPr lang="en-IN" sz="2000" b="1" i="1" dirty="0" smtClean="0"/>
              <a:t>	Thirdly, it was the inflexible and insensitive attitude of the Congress and the 	caste Hindus, which totally disappointed the Muslim leadership.</a:t>
            </a:r>
            <a:endParaRPr lang="en-US" sz="2000" dirty="0" smtClean="0"/>
          </a:p>
          <a:p>
            <a:pPr lvl="0">
              <a:buFont typeface="Wingdings" pitchFamily="2" charset="2"/>
              <a:buChar char="Ø"/>
            </a:pPr>
            <a:endParaRPr lang="en-IN" sz="2000" dirty="0" smtClean="0"/>
          </a:p>
          <a:p>
            <a:pPr lvl="0">
              <a:buFont typeface="Wingdings" pitchFamily="2" charset="2"/>
              <a:buChar char="Ø"/>
            </a:pPr>
            <a:endParaRPr lang="en-US" sz="2000" dirty="0"/>
          </a:p>
          <a:p>
            <a:endParaRPr lang="en-US"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785818"/>
          </a:xfrm>
        </p:spPr>
        <p:txBody>
          <a:bodyPr>
            <a:noAutofit/>
          </a:bodyPr>
          <a:lstStyle/>
          <a:p>
            <a:r>
              <a:rPr lang="en-IN" sz="2000" b="1" dirty="0"/>
              <a:t>Chapter - II</a:t>
            </a:r>
            <a:r>
              <a:rPr lang="en-US" sz="2800" dirty="0"/>
              <a:t/>
            </a:r>
            <a:br>
              <a:rPr lang="en-US" sz="2800" dirty="0"/>
            </a:br>
            <a:r>
              <a:rPr lang="en-IN" sz="2000" b="1" dirty="0"/>
              <a:t>History, Politics, Violence and Women in </a:t>
            </a:r>
            <a:r>
              <a:rPr lang="en-IN" sz="2000" b="1" dirty="0" smtClean="0"/>
              <a:t>Partition </a:t>
            </a:r>
            <a:r>
              <a:rPr lang="en-IN" sz="2000" b="1" dirty="0"/>
              <a:t>Fiction</a:t>
            </a:r>
            <a:endParaRPr lang="en-US" sz="2000" dirty="0"/>
          </a:p>
        </p:txBody>
      </p:sp>
      <p:sp>
        <p:nvSpPr>
          <p:cNvPr id="3" name="Content Placeholder 2"/>
          <p:cNvSpPr>
            <a:spLocks noGrp="1"/>
          </p:cNvSpPr>
          <p:nvPr>
            <p:ph idx="1"/>
          </p:nvPr>
        </p:nvSpPr>
        <p:spPr>
          <a:xfrm>
            <a:off x="457200" y="1214422"/>
            <a:ext cx="8229600" cy="5414978"/>
          </a:xfrm>
        </p:spPr>
        <p:txBody>
          <a:bodyPr>
            <a:normAutofit fontScale="32500" lnSpcReduction="20000"/>
          </a:bodyPr>
          <a:lstStyle/>
          <a:p>
            <a:pPr lvl="0">
              <a:buFont typeface="Wingdings" pitchFamily="2" charset="2"/>
              <a:buChar char="Ø"/>
            </a:pPr>
            <a:r>
              <a:rPr lang="en-IN" sz="6200" b="1" dirty="0" smtClean="0"/>
              <a:t>Thinking </a:t>
            </a:r>
            <a:r>
              <a:rPr lang="en-IN" sz="6200" b="1" dirty="0"/>
              <a:t>from the Pakistani point of view</a:t>
            </a:r>
            <a:r>
              <a:rPr lang="en-IN" sz="6200" dirty="0"/>
              <a:t>, Shah </a:t>
            </a:r>
            <a:r>
              <a:rPr lang="en-IN" sz="6200" dirty="0" err="1"/>
              <a:t>Nawaz</a:t>
            </a:r>
            <a:r>
              <a:rPr lang="en-IN" sz="6200" dirty="0"/>
              <a:t> argues that the </a:t>
            </a:r>
            <a:r>
              <a:rPr lang="en-IN" sz="6200" dirty="0" smtClean="0"/>
              <a:t> Muslims </a:t>
            </a:r>
            <a:r>
              <a:rPr lang="en-IN" sz="6200" dirty="0"/>
              <a:t>are convinced that Partition might not be the best solution, but it is </a:t>
            </a:r>
            <a:r>
              <a:rPr lang="en-IN" sz="6200" dirty="0" smtClean="0"/>
              <a:t>the </a:t>
            </a:r>
            <a:r>
              <a:rPr lang="en-IN" sz="6200" dirty="0"/>
              <a:t>only </a:t>
            </a:r>
            <a:r>
              <a:rPr lang="en-IN" sz="6200" dirty="0" smtClean="0"/>
              <a:t>solution.</a:t>
            </a:r>
          </a:p>
          <a:p>
            <a:pPr lvl="0">
              <a:buFont typeface="Wingdings" pitchFamily="2" charset="2"/>
              <a:buChar char="Ø"/>
            </a:pPr>
            <a:r>
              <a:rPr lang="en-IN" sz="6200" dirty="0" smtClean="0"/>
              <a:t> In short, those who wanted separate nation for Muslims were afraid  of their safety in the Hindu dominated India. </a:t>
            </a:r>
            <a:endParaRPr lang="en-US" sz="6200" dirty="0"/>
          </a:p>
          <a:p>
            <a:pPr lvl="0">
              <a:buNone/>
            </a:pPr>
            <a:endParaRPr lang="en-IN" sz="5000" dirty="0" smtClean="0"/>
          </a:p>
          <a:p>
            <a:pPr lvl="0">
              <a:buFont typeface="Wingdings" pitchFamily="2" charset="2"/>
              <a:buChar char="Ø"/>
            </a:pPr>
            <a:r>
              <a:rPr lang="en-IN" sz="6200" dirty="0" smtClean="0"/>
              <a:t>Like </a:t>
            </a:r>
            <a:r>
              <a:rPr lang="en-IN" sz="6200" dirty="0" err="1"/>
              <a:t>Mumtaj</a:t>
            </a:r>
            <a:r>
              <a:rPr lang="en-IN" sz="6200" dirty="0"/>
              <a:t> Shah </a:t>
            </a:r>
            <a:r>
              <a:rPr lang="en-IN" sz="6200" dirty="0" err="1"/>
              <a:t>Nawaz</a:t>
            </a:r>
            <a:r>
              <a:rPr lang="en-IN" sz="6200" dirty="0"/>
              <a:t>, </a:t>
            </a:r>
            <a:r>
              <a:rPr lang="en-IN" sz="6200" dirty="0" err="1" smtClean="0"/>
              <a:t>Attio</a:t>
            </a:r>
            <a:r>
              <a:rPr lang="en-IN" sz="6200" dirty="0" smtClean="0"/>
              <a:t> </a:t>
            </a:r>
            <a:r>
              <a:rPr lang="en-IN" sz="6200" dirty="0" err="1" smtClean="0"/>
              <a:t>Hosain</a:t>
            </a:r>
            <a:r>
              <a:rPr lang="en-IN" sz="6200" dirty="0" smtClean="0"/>
              <a:t> </a:t>
            </a:r>
            <a:r>
              <a:rPr lang="en-IN" sz="6200" dirty="0"/>
              <a:t>also depicts the lives of </a:t>
            </a:r>
            <a:r>
              <a:rPr lang="en-IN" sz="6200" dirty="0" smtClean="0"/>
              <a:t>conventional Muslim </a:t>
            </a:r>
            <a:r>
              <a:rPr lang="en-IN" sz="6200" dirty="0"/>
              <a:t>women in her novel </a:t>
            </a:r>
            <a:r>
              <a:rPr lang="en-IN" sz="6200" b="1" i="1" dirty="0"/>
              <a:t>Sunlight on a Broken Column. </a:t>
            </a:r>
            <a:endParaRPr lang="en-US" sz="6200" b="1" dirty="0"/>
          </a:p>
          <a:p>
            <a:pPr>
              <a:buNone/>
            </a:pPr>
            <a:r>
              <a:rPr lang="en-IN" sz="6200" i="1" dirty="0"/>
              <a:t> </a:t>
            </a:r>
            <a:endParaRPr lang="en-US" sz="6200" dirty="0"/>
          </a:p>
          <a:p>
            <a:pPr lvl="0">
              <a:buFont typeface="Wingdings" pitchFamily="2" charset="2"/>
              <a:buChar char="Ø"/>
            </a:pPr>
            <a:r>
              <a:rPr lang="en-IN" sz="6200" i="1" dirty="0"/>
              <a:t>M</a:t>
            </a:r>
            <a:r>
              <a:rPr lang="en-IN" sz="6200" dirty="0"/>
              <a:t>any similarities between </a:t>
            </a:r>
            <a:endParaRPr lang="en-IN" sz="6200" dirty="0" smtClean="0"/>
          </a:p>
          <a:p>
            <a:pPr lvl="0">
              <a:buNone/>
            </a:pPr>
            <a:r>
              <a:rPr lang="en-IN" sz="6200" b="1" i="1" dirty="0" smtClean="0"/>
              <a:t>			The </a:t>
            </a:r>
            <a:r>
              <a:rPr lang="en-IN" sz="6200" b="1" i="1" dirty="0"/>
              <a:t>Heard Divided</a:t>
            </a:r>
            <a:r>
              <a:rPr lang="en-IN" sz="6200" b="1" dirty="0"/>
              <a:t> </a:t>
            </a:r>
            <a:r>
              <a:rPr lang="en-IN" sz="6200" dirty="0"/>
              <a:t>and </a:t>
            </a:r>
            <a:r>
              <a:rPr lang="en-IN" sz="6200" b="1" i="1" dirty="0"/>
              <a:t>Sunlight on a </a:t>
            </a:r>
            <a:r>
              <a:rPr lang="en-IN" sz="6200" b="1" i="1" dirty="0" smtClean="0"/>
              <a:t>Broken Column</a:t>
            </a:r>
            <a:r>
              <a:rPr lang="en-IN" sz="6200" b="1" i="1" dirty="0"/>
              <a:t>.</a:t>
            </a:r>
            <a:r>
              <a:rPr lang="en-IN" sz="6200" i="1" dirty="0"/>
              <a:t> </a:t>
            </a:r>
            <a:endParaRPr lang="en-IN" sz="6200" i="1" dirty="0" smtClean="0"/>
          </a:p>
          <a:p>
            <a:pPr lvl="0">
              <a:buNone/>
            </a:pPr>
            <a:endParaRPr lang="en-IN" sz="6200" i="1" dirty="0" smtClean="0"/>
          </a:p>
          <a:p>
            <a:pPr lvl="0">
              <a:buFont typeface="Wingdings" pitchFamily="2" charset="2"/>
              <a:buChar char="Ø"/>
            </a:pPr>
            <a:r>
              <a:rPr lang="en-IN" sz="6200" dirty="0" err="1" smtClean="0"/>
              <a:t>Laila</a:t>
            </a:r>
            <a:r>
              <a:rPr lang="en-IN" sz="6200" dirty="0" smtClean="0"/>
              <a:t> </a:t>
            </a:r>
            <a:r>
              <a:rPr lang="en-IN" sz="6200" dirty="0"/>
              <a:t>of </a:t>
            </a:r>
            <a:r>
              <a:rPr lang="en-IN" sz="6200" dirty="0" err="1" smtClean="0"/>
              <a:t>Attia</a:t>
            </a:r>
            <a:r>
              <a:rPr lang="en-IN" sz="6200" dirty="0" smtClean="0"/>
              <a:t> </a:t>
            </a:r>
            <a:r>
              <a:rPr lang="en-IN" sz="6200" dirty="0" err="1" smtClean="0"/>
              <a:t>Hosain’s</a:t>
            </a:r>
            <a:r>
              <a:rPr lang="en-IN" sz="6200" dirty="0" smtClean="0"/>
              <a:t> </a:t>
            </a:r>
            <a:r>
              <a:rPr lang="en-IN" sz="6200" dirty="0"/>
              <a:t>novel very often reminds the reader </a:t>
            </a:r>
            <a:r>
              <a:rPr lang="en-IN" sz="6200" dirty="0" err="1"/>
              <a:t>Zohra</a:t>
            </a:r>
            <a:r>
              <a:rPr lang="en-IN" sz="6200" dirty="0"/>
              <a:t> of </a:t>
            </a:r>
          </a:p>
          <a:p>
            <a:pPr lvl="0">
              <a:buNone/>
            </a:pPr>
            <a:r>
              <a:rPr lang="en-IN" sz="6200" i="1" dirty="0" smtClean="0"/>
              <a:t>	The </a:t>
            </a:r>
            <a:r>
              <a:rPr lang="en-IN" sz="6200" i="1" dirty="0"/>
              <a:t>Heart Divided</a:t>
            </a:r>
            <a:r>
              <a:rPr lang="en-IN" sz="6200" dirty="0" smtClean="0"/>
              <a:t>. </a:t>
            </a:r>
          </a:p>
          <a:p>
            <a:pPr lvl="0">
              <a:buNone/>
            </a:pPr>
            <a:endParaRPr lang="en-IN" sz="6200" dirty="0" smtClean="0"/>
          </a:p>
          <a:p>
            <a:pPr lvl="0">
              <a:buFont typeface="Wingdings" pitchFamily="2" charset="2"/>
              <a:buChar char="Ø"/>
            </a:pPr>
            <a:r>
              <a:rPr lang="en-IN" sz="6200" dirty="0" smtClean="0"/>
              <a:t>Like </a:t>
            </a:r>
            <a:r>
              <a:rPr lang="en-IN" sz="6200" b="1" dirty="0" err="1"/>
              <a:t>Zohra</a:t>
            </a:r>
            <a:r>
              <a:rPr lang="en-IN" sz="6200" dirty="0"/>
              <a:t>, </a:t>
            </a:r>
            <a:r>
              <a:rPr lang="en-IN" sz="6200" b="1" dirty="0" err="1"/>
              <a:t>Laila</a:t>
            </a:r>
            <a:r>
              <a:rPr lang="en-IN" sz="6200" dirty="0"/>
              <a:t> too able to get her University education </a:t>
            </a:r>
            <a:r>
              <a:rPr lang="en-IN" sz="6200" dirty="0" smtClean="0"/>
              <a:t>and </a:t>
            </a:r>
            <a:r>
              <a:rPr lang="en-IN" sz="6200" dirty="0"/>
              <a:t>to involve into active politics. </a:t>
            </a:r>
            <a:endParaRPr lang="en-US" sz="6200" dirty="0"/>
          </a:p>
          <a:p>
            <a:pPr>
              <a:buNone/>
            </a:pPr>
            <a:r>
              <a:rPr lang="en-IN" sz="6200" dirty="0"/>
              <a:t> </a:t>
            </a:r>
            <a:endParaRPr lang="en-US" sz="6200" dirty="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Autofit/>
          </a:bodyPr>
          <a:lstStyle/>
          <a:p>
            <a:r>
              <a:rPr lang="en-IN" sz="2000" b="1" dirty="0"/>
              <a:t>Chapter - II</a:t>
            </a:r>
            <a:r>
              <a:rPr lang="en-US" sz="2000" dirty="0"/>
              <a:t/>
            </a:r>
            <a:br>
              <a:rPr lang="en-US" sz="2000" dirty="0"/>
            </a:br>
            <a:r>
              <a:rPr lang="en-IN" sz="2000" b="1" dirty="0"/>
              <a:t>History, Politics, Violence and Women in </a:t>
            </a:r>
            <a:r>
              <a:rPr lang="en-IN" sz="2000" b="1" dirty="0" smtClean="0"/>
              <a:t> Partition </a:t>
            </a:r>
            <a:r>
              <a:rPr lang="en-IN" sz="2000" b="1" dirty="0"/>
              <a:t>Fiction</a:t>
            </a:r>
            <a:endParaRPr lang="en-US" sz="2000" dirty="0"/>
          </a:p>
        </p:txBody>
      </p:sp>
      <p:sp>
        <p:nvSpPr>
          <p:cNvPr id="3" name="Content Placeholder 2"/>
          <p:cNvSpPr>
            <a:spLocks noGrp="1"/>
          </p:cNvSpPr>
          <p:nvPr>
            <p:ph idx="1"/>
          </p:nvPr>
        </p:nvSpPr>
        <p:spPr>
          <a:xfrm>
            <a:off x="457200" y="1071546"/>
            <a:ext cx="8229600" cy="5207017"/>
          </a:xfrm>
        </p:spPr>
        <p:txBody>
          <a:bodyPr>
            <a:normAutofit/>
          </a:bodyPr>
          <a:lstStyle/>
          <a:p>
            <a:pPr lvl="0">
              <a:buFont typeface="Wingdings" pitchFamily="2" charset="2"/>
              <a:buChar char="v"/>
            </a:pPr>
            <a:r>
              <a:rPr lang="en-IN" sz="2000" dirty="0"/>
              <a:t>Recollection of the memories of disintegration of a family due to political </a:t>
            </a:r>
          </a:p>
          <a:p>
            <a:pPr lvl="0">
              <a:buNone/>
            </a:pPr>
            <a:r>
              <a:rPr lang="en-IN" sz="2000" dirty="0" smtClean="0"/>
              <a:t>	changes.</a:t>
            </a:r>
          </a:p>
          <a:p>
            <a:pPr lvl="0">
              <a:buFont typeface="Wingdings" pitchFamily="2" charset="2"/>
              <a:buChar char="v"/>
            </a:pPr>
            <a:r>
              <a:rPr lang="en-IN" sz="2000" dirty="0" smtClean="0"/>
              <a:t> </a:t>
            </a:r>
            <a:r>
              <a:rPr lang="en-IN" sz="2000" dirty="0"/>
              <a:t>Story of the journey of a girl </a:t>
            </a:r>
            <a:r>
              <a:rPr lang="en-IN" sz="2000" dirty="0" err="1"/>
              <a:t>Laila</a:t>
            </a:r>
            <a:r>
              <a:rPr lang="en-IN" sz="2000" dirty="0"/>
              <a:t> who has lost her parents in her </a:t>
            </a:r>
          </a:p>
          <a:p>
            <a:pPr lvl="0">
              <a:buNone/>
            </a:pPr>
            <a:r>
              <a:rPr lang="en-IN" sz="2000" dirty="0" smtClean="0"/>
              <a:t>	early </a:t>
            </a:r>
            <a:r>
              <a:rPr lang="en-IN" sz="2000" dirty="0"/>
              <a:t>childhood </a:t>
            </a:r>
            <a:r>
              <a:rPr lang="en-IN" sz="2000" dirty="0" smtClean="0"/>
              <a:t>and her growing </a:t>
            </a:r>
            <a:r>
              <a:rPr lang="en-IN" sz="2000" dirty="0"/>
              <a:t>consciousness and </a:t>
            </a:r>
            <a:r>
              <a:rPr lang="en-IN" sz="2000" dirty="0" smtClean="0"/>
              <a:t>the </a:t>
            </a:r>
            <a:r>
              <a:rPr lang="en-IN" sz="2000" dirty="0"/>
              <a:t>development of the selfhood partition in its backdrop. </a:t>
            </a:r>
          </a:p>
          <a:p>
            <a:pPr lvl="0">
              <a:buNone/>
            </a:pPr>
            <a:endParaRPr lang="en-US" sz="2000" dirty="0"/>
          </a:p>
          <a:p>
            <a:pPr lvl="0">
              <a:buFont typeface="Wingdings" pitchFamily="2" charset="2"/>
              <a:buChar char="v"/>
            </a:pPr>
            <a:r>
              <a:rPr lang="en-IN" sz="2000" dirty="0"/>
              <a:t>Characters not only react but also participate in the political goings on in the </a:t>
            </a:r>
            <a:r>
              <a:rPr lang="en-IN" sz="2000" dirty="0" smtClean="0"/>
              <a:t>country</a:t>
            </a:r>
            <a:r>
              <a:rPr lang="en-IN" sz="2000" dirty="0"/>
              <a:t>.</a:t>
            </a:r>
          </a:p>
          <a:p>
            <a:pPr lvl="0">
              <a:buFont typeface="Wingdings" pitchFamily="2" charset="2"/>
              <a:buChar char="v"/>
            </a:pPr>
            <a:endParaRPr lang="en-US" sz="2000" dirty="0"/>
          </a:p>
          <a:p>
            <a:pPr lvl="0">
              <a:buFont typeface="Wingdings" pitchFamily="2" charset="2"/>
              <a:buChar char="v"/>
            </a:pPr>
            <a:r>
              <a:rPr lang="en-IN" sz="2000" dirty="0"/>
              <a:t>Articulates the struggle for power politics</a:t>
            </a:r>
            <a:r>
              <a:rPr lang="en-IN" sz="2000" dirty="0" smtClean="0"/>
              <a:t>.</a:t>
            </a:r>
          </a:p>
          <a:p>
            <a:pPr lvl="0">
              <a:buFont typeface="Wingdings" pitchFamily="2" charset="2"/>
              <a:buChar char="v"/>
            </a:pPr>
            <a:endParaRPr lang="en-IN" sz="2000" dirty="0" smtClean="0"/>
          </a:p>
          <a:p>
            <a:pPr>
              <a:buFont typeface="Wingdings" pitchFamily="2" charset="2"/>
              <a:buChar char="v"/>
            </a:pPr>
            <a:r>
              <a:rPr lang="en-IN" sz="2000" dirty="0" smtClean="0"/>
              <a:t>Exposes the role of the British who generated the communal struggle and  succeeded in weakening the nationalist movement by their famous policy of</a:t>
            </a:r>
            <a:r>
              <a:rPr lang="en-IN" sz="2000" b="1" dirty="0" smtClean="0"/>
              <a:t> dividing the communities into two</a:t>
            </a:r>
            <a:r>
              <a:rPr lang="en-IN" sz="2000" dirty="0" smtClean="0"/>
              <a:t>. </a:t>
            </a:r>
          </a:p>
          <a:p>
            <a:pPr lvl="0">
              <a:buFont typeface="Wingdings" pitchFamily="2" charset="2"/>
              <a:buChar char="v"/>
            </a:pPr>
            <a:endParaRPr lang="en-IN" sz="2000" dirty="0"/>
          </a:p>
          <a:p>
            <a:pPr lvl="0">
              <a:buFont typeface="Wingdings" pitchFamily="2" charset="2"/>
              <a:buChar char="v"/>
            </a:pPr>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txBody>
          <a:bodyPr>
            <a:noAutofit/>
          </a:bodyPr>
          <a:lstStyle/>
          <a:p>
            <a:r>
              <a:rPr lang="en-IN" sz="2000" b="1" dirty="0"/>
              <a:t>Chapter - II</a:t>
            </a:r>
            <a:r>
              <a:rPr lang="en-US" sz="2000" dirty="0"/>
              <a:t/>
            </a:r>
            <a:br>
              <a:rPr lang="en-US" sz="2000" dirty="0"/>
            </a:br>
            <a:r>
              <a:rPr lang="en-IN" sz="2000" b="1" dirty="0"/>
              <a:t>History, Politics, Violence and Women </a:t>
            </a:r>
            <a:r>
              <a:rPr lang="en-IN" sz="2000" b="1" dirty="0" smtClean="0"/>
              <a:t>in Partition </a:t>
            </a:r>
            <a:r>
              <a:rPr lang="en-IN" sz="2000" b="1" dirty="0"/>
              <a:t>Fiction</a:t>
            </a:r>
            <a:endParaRPr lang="en-US" sz="2000" dirty="0"/>
          </a:p>
        </p:txBody>
      </p:sp>
      <p:sp>
        <p:nvSpPr>
          <p:cNvPr id="3" name="Content Placeholder 2"/>
          <p:cNvSpPr>
            <a:spLocks noGrp="1"/>
          </p:cNvSpPr>
          <p:nvPr>
            <p:ph idx="1"/>
          </p:nvPr>
        </p:nvSpPr>
        <p:spPr>
          <a:xfrm>
            <a:off x="457200" y="1214422"/>
            <a:ext cx="8229600" cy="5286412"/>
          </a:xfrm>
        </p:spPr>
        <p:txBody>
          <a:bodyPr>
            <a:normAutofit fontScale="55000" lnSpcReduction="20000"/>
          </a:bodyPr>
          <a:lstStyle/>
          <a:p>
            <a:pPr lvl="0">
              <a:buFont typeface="Wingdings" pitchFamily="2" charset="2"/>
              <a:buChar char="v"/>
            </a:pPr>
            <a:r>
              <a:rPr lang="en-IN" sz="3600" b="1" dirty="0"/>
              <a:t>Politics begins </a:t>
            </a:r>
            <a:r>
              <a:rPr lang="en-IN" sz="3600" dirty="0"/>
              <a:t>to have an effect on the family affairs seriously. </a:t>
            </a:r>
            <a:endParaRPr lang="en-IN" sz="3600" dirty="0" smtClean="0"/>
          </a:p>
          <a:p>
            <a:pPr lvl="0">
              <a:buFont typeface="Wingdings" pitchFamily="2" charset="2"/>
              <a:buChar char="v"/>
            </a:pPr>
            <a:endParaRPr lang="en-IN" sz="2800" dirty="0" smtClean="0"/>
          </a:p>
          <a:p>
            <a:pPr lvl="0">
              <a:buFont typeface="Wingdings" pitchFamily="2" charset="2"/>
              <a:buChar char="v"/>
            </a:pPr>
            <a:r>
              <a:rPr lang="en-IN" sz="3600" dirty="0" smtClean="0"/>
              <a:t>The </a:t>
            </a:r>
            <a:r>
              <a:rPr lang="en-IN" sz="3600" dirty="0"/>
              <a:t>father and </a:t>
            </a:r>
            <a:r>
              <a:rPr lang="en-IN" sz="3600" dirty="0" smtClean="0"/>
              <a:t>son </a:t>
            </a:r>
            <a:r>
              <a:rPr lang="en-IN" sz="3600" dirty="0"/>
              <a:t>are holding to two diverse ideologies</a:t>
            </a:r>
            <a:r>
              <a:rPr lang="en-IN" sz="3600" dirty="0" smtClean="0"/>
              <a:t>.</a:t>
            </a:r>
          </a:p>
          <a:p>
            <a:pPr lvl="0">
              <a:buFont typeface="Wingdings" pitchFamily="2" charset="2"/>
              <a:buChar char="v"/>
            </a:pPr>
            <a:endParaRPr lang="en-IN" sz="2800" dirty="0" smtClean="0"/>
          </a:p>
          <a:p>
            <a:pPr lvl="0">
              <a:buFont typeface="Wingdings" pitchFamily="2" charset="2"/>
              <a:buChar char="v"/>
            </a:pPr>
            <a:r>
              <a:rPr lang="en-IN" sz="2800" dirty="0" smtClean="0"/>
              <a:t> </a:t>
            </a:r>
            <a:r>
              <a:rPr lang="en-IN" sz="3800" dirty="0"/>
              <a:t>As a nationalist Muslim, Uncle </a:t>
            </a:r>
            <a:r>
              <a:rPr lang="en-IN" sz="3800" dirty="0" err="1" smtClean="0"/>
              <a:t>Hamid</a:t>
            </a:r>
            <a:r>
              <a:rPr lang="en-IN" sz="3800" dirty="0" smtClean="0"/>
              <a:t> </a:t>
            </a:r>
            <a:r>
              <a:rPr lang="en-IN" sz="3800" dirty="0"/>
              <a:t>views the Muslim League communal. </a:t>
            </a:r>
            <a:r>
              <a:rPr lang="en-IN" sz="3800" dirty="0" smtClean="0"/>
              <a:t> But </a:t>
            </a:r>
            <a:r>
              <a:rPr lang="en-IN" sz="3800" dirty="0"/>
              <a:t>his son </a:t>
            </a:r>
            <a:r>
              <a:rPr lang="en-IN" sz="3800" dirty="0" err="1"/>
              <a:t>Saleem</a:t>
            </a:r>
            <a:r>
              <a:rPr lang="en-IN" sz="3800" dirty="0"/>
              <a:t> admits that </a:t>
            </a:r>
            <a:r>
              <a:rPr lang="en-IN" sz="3800" dirty="0" smtClean="0"/>
              <a:t>the </a:t>
            </a:r>
            <a:r>
              <a:rPr lang="en-IN" sz="3800" dirty="0"/>
              <a:t>Indian National Congress is an anti Muslim organization</a:t>
            </a:r>
            <a:r>
              <a:rPr lang="en-IN" sz="3800" dirty="0" smtClean="0"/>
              <a:t>.</a:t>
            </a:r>
          </a:p>
          <a:p>
            <a:pPr lvl="0">
              <a:buFont typeface="Wingdings" pitchFamily="2" charset="2"/>
              <a:buChar char="v"/>
            </a:pPr>
            <a:endParaRPr lang="en-IN" sz="2800" dirty="0" smtClean="0"/>
          </a:p>
          <a:p>
            <a:pPr lvl="0">
              <a:buFont typeface="Wingdings" pitchFamily="2" charset="2"/>
              <a:buChar char="v"/>
            </a:pPr>
            <a:r>
              <a:rPr lang="en-IN" sz="3800" dirty="0" smtClean="0"/>
              <a:t>Besides exposing the role played by the British who were motivating the </a:t>
            </a:r>
            <a:r>
              <a:rPr lang="en-IN" sz="3800" dirty="0" err="1" smtClean="0"/>
              <a:t>hatredness</a:t>
            </a:r>
            <a:r>
              <a:rPr lang="en-IN" sz="3800" dirty="0" smtClean="0"/>
              <a:t> between the Hindus and Muslims, the novel Sunlight </a:t>
            </a:r>
          </a:p>
          <a:p>
            <a:pPr lvl="0">
              <a:buNone/>
            </a:pPr>
            <a:r>
              <a:rPr lang="en-IN" sz="3800" dirty="0" smtClean="0"/>
              <a:t>	on a Broken Column exposes the crisis within the Muslim community itself. </a:t>
            </a:r>
          </a:p>
          <a:p>
            <a:pPr lvl="0" algn="ctr">
              <a:buNone/>
            </a:pPr>
            <a:r>
              <a:rPr lang="en-IN" sz="3600" b="1" dirty="0" smtClean="0"/>
              <a:t>Muslims were torn between two stands; </a:t>
            </a:r>
          </a:p>
          <a:p>
            <a:pPr lvl="0">
              <a:buNone/>
            </a:pPr>
            <a:r>
              <a:rPr lang="en-IN" sz="2800" dirty="0" smtClean="0"/>
              <a:t>			</a:t>
            </a:r>
            <a:r>
              <a:rPr lang="en-IN" sz="3600" dirty="0" smtClean="0"/>
              <a:t>one is pro-Pakistan, demanding the division of the country </a:t>
            </a:r>
          </a:p>
          <a:p>
            <a:pPr lvl="0" algn="ctr">
              <a:buNone/>
            </a:pPr>
            <a:r>
              <a:rPr lang="en-IN" sz="3600" dirty="0" smtClean="0"/>
              <a:t>&amp;</a:t>
            </a:r>
          </a:p>
          <a:p>
            <a:pPr lvl="0" algn="ctr">
              <a:buNone/>
            </a:pPr>
            <a:r>
              <a:rPr lang="en-IN" sz="3600" dirty="0" smtClean="0"/>
              <a:t>second is pro-India, supporting the united India.</a:t>
            </a:r>
          </a:p>
          <a:p>
            <a:pPr lvl="0">
              <a:buFont typeface="Wingdings" pitchFamily="2" charset="2"/>
              <a:buChar char="v"/>
            </a:pPr>
            <a:endParaRPr lang="en-IN" sz="2000" dirty="0"/>
          </a:p>
          <a:p>
            <a:pPr lvl="0">
              <a:buNone/>
            </a:pPr>
            <a:endParaRPr lang="en-US" sz="2000" dirty="0"/>
          </a:p>
          <a:p>
            <a:pPr lvl="0">
              <a:buNone/>
            </a:pPr>
            <a:endParaRPr lang="en-US" sz="2000" dirty="0"/>
          </a:p>
          <a:p>
            <a:pPr lvl="0">
              <a:buNone/>
            </a:pPr>
            <a:r>
              <a:rPr lang="en-IN" sz="2000" dirty="0" smtClean="0"/>
              <a:t>.</a:t>
            </a:r>
            <a:endParaRPr lang="en-US" sz="2000" dirty="0"/>
          </a:p>
          <a:p>
            <a:endParaRPr lang="en-US"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Autofit/>
          </a:bodyPr>
          <a:lstStyle/>
          <a:p>
            <a:r>
              <a:rPr lang="en-IN" sz="2000" b="1" dirty="0"/>
              <a:t>Chapter - II</a:t>
            </a:r>
            <a:r>
              <a:rPr lang="en-US" sz="2000" dirty="0"/>
              <a:t/>
            </a:r>
            <a:br>
              <a:rPr lang="en-US" sz="2000" dirty="0"/>
            </a:br>
            <a:r>
              <a:rPr lang="en-IN" sz="2000" b="1" dirty="0"/>
              <a:t>History, Politics, Violence and Women in </a:t>
            </a:r>
            <a:r>
              <a:rPr lang="en-IN" sz="2000" b="1" dirty="0" smtClean="0"/>
              <a:t>Partition </a:t>
            </a:r>
            <a:r>
              <a:rPr lang="en-IN" sz="2000" b="1" dirty="0"/>
              <a:t>Fiction</a:t>
            </a:r>
            <a:endParaRPr lang="en-US" sz="2000" dirty="0"/>
          </a:p>
        </p:txBody>
      </p:sp>
      <p:sp>
        <p:nvSpPr>
          <p:cNvPr id="3" name="Content Placeholder 2"/>
          <p:cNvSpPr>
            <a:spLocks noGrp="1"/>
          </p:cNvSpPr>
          <p:nvPr>
            <p:ph idx="1"/>
          </p:nvPr>
        </p:nvSpPr>
        <p:spPr>
          <a:xfrm>
            <a:off x="228600" y="1214422"/>
            <a:ext cx="8686800" cy="5110178"/>
          </a:xfrm>
        </p:spPr>
        <p:txBody>
          <a:bodyPr>
            <a:normAutofit lnSpcReduction="10000"/>
          </a:bodyPr>
          <a:lstStyle/>
          <a:p>
            <a:pPr lvl="0">
              <a:buFont typeface="Wingdings" pitchFamily="2" charset="2"/>
              <a:buChar char="Ø"/>
            </a:pPr>
            <a:r>
              <a:rPr lang="en-IN" sz="2400" dirty="0"/>
              <a:t>Both </a:t>
            </a:r>
            <a:r>
              <a:rPr lang="en-IN" sz="2400" dirty="0" err="1"/>
              <a:t>Zahid</a:t>
            </a:r>
            <a:r>
              <a:rPr lang="en-IN" sz="2400" dirty="0"/>
              <a:t> and </a:t>
            </a:r>
            <a:r>
              <a:rPr lang="en-IN" sz="2400" dirty="0" err="1"/>
              <a:t>Asad</a:t>
            </a:r>
            <a:r>
              <a:rPr lang="en-IN" sz="2400" dirty="0"/>
              <a:t> are Muslims, they have different outlook about religion </a:t>
            </a:r>
            <a:r>
              <a:rPr lang="en-IN" sz="2400" dirty="0" smtClean="0"/>
              <a:t>their </a:t>
            </a:r>
            <a:r>
              <a:rPr lang="en-IN" sz="2400" dirty="0"/>
              <a:t>religion. </a:t>
            </a:r>
            <a:endParaRPr lang="en-IN" sz="2400" dirty="0" smtClean="0"/>
          </a:p>
          <a:p>
            <a:pPr lvl="0">
              <a:buFont typeface="Wingdings" pitchFamily="2" charset="2"/>
              <a:buChar char="Ø"/>
            </a:pPr>
            <a:r>
              <a:rPr lang="en-IN" sz="2400" dirty="0" smtClean="0"/>
              <a:t>While </a:t>
            </a:r>
            <a:r>
              <a:rPr lang="en-IN" sz="2400" dirty="0" err="1"/>
              <a:t>Asad’s</a:t>
            </a:r>
            <a:r>
              <a:rPr lang="en-IN" sz="2400" dirty="0"/>
              <a:t> secular outlook makes him to stay back in India, </a:t>
            </a:r>
            <a:r>
              <a:rPr lang="en-IN" sz="2400" dirty="0" err="1" smtClean="0"/>
              <a:t>Zahid</a:t>
            </a:r>
            <a:r>
              <a:rPr lang="en-IN" sz="2400" dirty="0" smtClean="0"/>
              <a:t> </a:t>
            </a:r>
            <a:r>
              <a:rPr lang="en-IN" sz="2400" dirty="0"/>
              <a:t>maintains a rigid fundamentalist view</a:t>
            </a:r>
            <a:r>
              <a:rPr lang="en-IN" sz="2400" dirty="0" smtClean="0"/>
              <a:t>. </a:t>
            </a:r>
          </a:p>
          <a:p>
            <a:pPr lvl="0">
              <a:buNone/>
            </a:pPr>
            <a:endParaRPr lang="en-IN" sz="2400" dirty="0" smtClean="0"/>
          </a:p>
          <a:p>
            <a:pPr lvl="0">
              <a:buFont typeface="Wingdings" pitchFamily="2" charset="2"/>
              <a:buChar char="Ø"/>
            </a:pPr>
            <a:r>
              <a:rPr lang="en-IN" sz="2400" dirty="0" smtClean="0"/>
              <a:t>The </a:t>
            </a:r>
            <a:r>
              <a:rPr lang="en-IN" sz="2400" dirty="0"/>
              <a:t>Pre-partition period was known for Feudalism and communal harmony. </a:t>
            </a:r>
            <a:r>
              <a:rPr lang="en-IN" sz="2400" dirty="0" smtClean="0"/>
              <a:t> </a:t>
            </a:r>
          </a:p>
          <a:p>
            <a:pPr lvl="0">
              <a:buFont typeface="Wingdings" pitchFamily="2" charset="2"/>
              <a:buChar char="Ø"/>
            </a:pPr>
            <a:r>
              <a:rPr lang="en-IN" sz="2400" dirty="0" smtClean="0"/>
              <a:t>People </a:t>
            </a:r>
            <a:r>
              <a:rPr lang="en-IN" sz="2400" dirty="0"/>
              <a:t>respected each other’s religious values and joined hands together to fight </a:t>
            </a:r>
            <a:r>
              <a:rPr lang="en-IN" sz="2400" dirty="0" smtClean="0"/>
              <a:t> against </a:t>
            </a:r>
            <a:r>
              <a:rPr lang="en-IN" sz="2400" dirty="0"/>
              <a:t>the British. </a:t>
            </a:r>
            <a:endParaRPr lang="en-IN" sz="2400" dirty="0" smtClean="0"/>
          </a:p>
          <a:p>
            <a:pPr lvl="0">
              <a:buNone/>
            </a:pPr>
            <a:endParaRPr lang="en-IN" sz="2400" dirty="0" smtClean="0"/>
          </a:p>
          <a:p>
            <a:pPr lvl="0">
              <a:buFont typeface="Wingdings" pitchFamily="2" charset="2"/>
              <a:buChar char="Ø"/>
            </a:pPr>
            <a:r>
              <a:rPr lang="en-IN" sz="2400" dirty="0" smtClean="0"/>
              <a:t>The </a:t>
            </a:r>
            <a:r>
              <a:rPr lang="en-IN" sz="2400" dirty="0"/>
              <a:t>Muslims </a:t>
            </a:r>
            <a:r>
              <a:rPr lang="en-IN" sz="2400" dirty="0" smtClean="0"/>
              <a:t>celebrated </a:t>
            </a:r>
            <a:r>
              <a:rPr lang="en-IN" sz="2400" dirty="0"/>
              <a:t>the Hindu Festivals like </a:t>
            </a:r>
            <a:r>
              <a:rPr lang="en-IN" sz="2400" dirty="0" err="1"/>
              <a:t>Diwali</a:t>
            </a:r>
            <a:r>
              <a:rPr lang="en-IN" sz="2400" dirty="0"/>
              <a:t>, </a:t>
            </a:r>
            <a:r>
              <a:rPr lang="en-IN" sz="2400" dirty="0" err="1"/>
              <a:t>Holi</a:t>
            </a:r>
            <a:r>
              <a:rPr lang="en-IN" sz="2400" dirty="0"/>
              <a:t>. However,  </a:t>
            </a:r>
            <a:r>
              <a:rPr lang="en-IN" sz="2400" dirty="0" smtClean="0"/>
              <a:t>political </a:t>
            </a:r>
            <a:r>
              <a:rPr lang="en-IN" sz="2400" dirty="0"/>
              <a:t>changes in the sub continent led to the decline of Feudalism. </a:t>
            </a:r>
            <a:endParaRPr lang="en-US" sz="2400" dirty="0"/>
          </a:p>
          <a:p>
            <a:endParaRPr lang="en-US"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noAutofit/>
          </a:bodyPr>
          <a:lstStyle/>
          <a:p>
            <a:r>
              <a:rPr lang="en-IN" sz="2000" b="1" dirty="0"/>
              <a:t>Chapter - II</a:t>
            </a:r>
            <a:r>
              <a:rPr lang="en-US" sz="2000" dirty="0"/>
              <a:t/>
            </a:r>
            <a:br>
              <a:rPr lang="en-US" sz="2000" dirty="0"/>
            </a:br>
            <a:r>
              <a:rPr lang="en-IN" sz="2000" b="1" dirty="0"/>
              <a:t>History, Politics, Violence and Women in </a:t>
            </a:r>
            <a:r>
              <a:rPr lang="en-IN" sz="2000" b="1" dirty="0" smtClean="0"/>
              <a:t>Partition </a:t>
            </a:r>
            <a:r>
              <a:rPr lang="en-IN" sz="2000" b="1" dirty="0"/>
              <a:t>Fiction</a:t>
            </a:r>
            <a:endParaRPr lang="en-US" sz="2000" dirty="0"/>
          </a:p>
        </p:txBody>
      </p:sp>
      <p:sp>
        <p:nvSpPr>
          <p:cNvPr id="3" name="Content Placeholder 2"/>
          <p:cNvSpPr>
            <a:spLocks noGrp="1"/>
          </p:cNvSpPr>
          <p:nvPr>
            <p:ph idx="1"/>
          </p:nvPr>
        </p:nvSpPr>
        <p:spPr>
          <a:xfrm>
            <a:off x="457200" y="1214422"/>
            <a:ext cx="8458200" cy="5414978"/>
          </a:xfrm>
        </p:spPr>
        <p:txBody>
          <a:bodyPr>
            <a:normAutofit fontScale="92500"/>
          </a:bodyPr>
          <a:lstStyle/>
          <a:p>
            <a:pPr>
              <a:buFont typeface="Wingdings" pitchFamily="2" charset="2"/>
              <a:buChar char="Ø"/>
            </a:pPr>
            <a:r>
              <a:rPr lang="en-IN" sz="2000" dirty="0" smtClean="0"/>
              <a:t>Unlike some other novels written on Partition by Hindu, Sikh or Muslim writers from the Indian perspective </a:t>
            </a:r>
            <a:r>
              <a:rPr lang="en-IN" sz="2000" b="1" i="1" dirty="0" smtClean="0"/>
              <a:t>Cracking India</a:t>
            </a:r>
            <a:r>
              <a:rPr lang="en-IN" sz="2000" b="1" dirty="0" smtClean="0"/>
              <a:t> </a:t>
            </a:r>
            <a:r>
              <a:rPr lang="en-IN" sz="2000" dirty="0" smtClean="0"/>
              <a:t>views the perspective of a minority, </a:t>
            </a:r>
            <a:r>
              <a:rPr lang="en-IN" sz="2000" dirty="0" err="1" smtClean="0"/>
              <a:t>Parsi</a:t>
            </a:r>
            <a:r>
              <a:rPr lang="en-IN" sz="2000" dirty="0" smtClean="0"/>
              <a:t>.</a:t>
            </a:r>
          </a:p>
          <a:p>
            <a:pPr>
              <a:buFont typeface="Wingdings" pitchFamily="2" charset="2"/>
              <a:buChar char="Ø"/>
            </a:pPr>
            <a:endParaRPr lang="en-IN" sz="2000" dirty="0" smtClean="0"/>
          </a:p>
          <a:p>
            <a:pPr>
              <a:buFont typeface="Wingdings" pitchFamily="2" charset="2"/>
              <a:buChar char="Ø"/>
            </a:pPr>
            <a:r>
              <a:rPr lang="en-IN" sz="2000" i="1" dirty="0" smtClean="0"/>
              <a:t>Cracking </a:t>
            </a:r>
            <a:r>
              <a:rPr lang="en-IN" sz="2000" i="1" dirty="0"/>
              <a:t>India</a:t>
            </a:r>
            <a:r>
              <a:rPr lang="en-IN" sz="2000" dirty="0"/>
              <a:t> gives a glimpse into village life of pre-Partition India in which </a:t>
            </a:r>
          </a:p>
          <a:p>
            <a:pPr lvl="0">
              <a:buNone/>
            </a:pPr>
            <a:r>
              <a:rPr lang="en-IN" sz="2000" dirty="0" smtClean="0"/>
              <a:t>	the </a:t>
            </a:r>
            <a:r>
              <a:rPr lang="en-IN" sz="2000" dirty="0"/>
              <a:t>Muslims, Sikhs, and Hindus </a:t>
            </a:r>
            <a:r>
              <a:rPr lang="en-IN" sz="2000" dirty="0" smtClean="0"/>
              <a:t>lived </a:t>
            </a:r>
            <a:r>
              <a:rPr lang="en-IN" sz="2000" dirty="0"/>
              <a:t>together peacefully as brothers and sisters.</a:t>
            </a:r>
          </a:p>
          <a:p>
            <a:pPr lvl="0">
              <a:buNone/>
            </a:pPr>
            <a:endParaRPr lang="en-US" sz="2000" dirty="0"/>
          </a:p>
          <a:p>
            <a:pPr>
              <a:buFont typeface="Wingdings" pitchFamily="2" charset="2"/>
              <a:buChar char="Ø"/>
            </a:pPr>
            <a:r>
              <a:rPr lang="en-IN" sz="2000" b="1" i="1" dirty="0"/>
              <a:t>Cracking India </a:t>
            </a:r>
            <a:r>
              <a:rPr lang="en-IN" sz="2000" dirty="0"/>
              <a:t>attacks </a:t>
            </a:r>
            <a:r>
              <a:rPr lang="en-IN" sz="2000" b="1" dirty="0"/>
              <a:t>Nehru</a:t>
            </a:r>
            <a:r>
              <a:rPr lang="en-IN" sz="2000" dirty="0"/>
              <a:t> </a:t>
            </a:r>
            <a:r>
              <a:rPr lang="en-US" sz="2000" dirty="0" smtClean="0"/>
              <a:t>and</a:t>
            </a:r>
            <a:r>
              <a:rPr lang="en-IN" sz="2000" dirty="0" smtClean="0"/>
              <a:t> </a:t>
            </a:r>
            <a:r>
              <a:rPr lang="en-IN" sz="2000" dirty="0"/>
              <a:t>projects </a:t>
            </a:r>
            <a:r>
              <a:rPr lang="en-IN" sz="2000" dirty="0" smtClean="0"/>
              <a:t>him as a cunning and opportunistic </a:t>
            </a:r>
            <a:r>
              <a:rPr lang="en-IN" sz="2000" dirty="0"/>
              <a:t>politician.</a:t>
            </a:r>
          </a:p>
          <a:p>
            <a:pPr lvl="0">
              <a:buNone/>
            </a:pPr>
            <a:endParaRPr lang="en-US" sz="2000" dirty="0"/>
          </a:p>
          <a:p>
            <a:pPr lvl="0">
              <a:buFont typeface="Wingdings" pitchFamily="2" charset="2"/>
              <a:buChar char="Ø"/>
            </a:pPr>
            <a:r>
              <a:rPr lang="en-IN" sz="2000" dirty="0" err="1" smtClean="0"/>
              <a:t>Sidhwa</a:t>
            </a:r>
            <a:r>
              <a:rPr lang="en-IN" sz="2000" dirty="0" smtClean="0"/>
              <a:t> expresses </a:t>
            </a:r>
            <a:r>
              <a:rPr lang="en-IN" sz="2000" dirty="0"/>
              <a:t>her anger at the political leaders of the time who, she </a:t>
            </a:r>
          </a:p>
          <a:p>
            <a:pPr lvl="0">
              <a:buNone/>
            </a:pPr>
            <a:r>
              <a:rPr lang="en-IN" sz="2000" dirty="0" smtClean="0"/>
              <a:t>	believed</a:t>
            </a:r>
            <a:r>
              <a:rPr lang="en-IN" sz="2000" dirty="0"/>
              <a:t>, played with emotional and religious sentiments of people to appease </a:t>
            </a:r>
          </a:p>
          <a:p>
            <a:pPr lvl="0">
              <a:buNone/>
            </a:pPr>
            <a:r>
              <a:rPr lang="en-IN" sz="2000" dirty="0" smtClean="0"/>
              <a:t>	their </a:t>
            </a:r>
            <a:r>
              <a:rPr lang="en-IN" sz="2000" dirty="0"/>
              <a:t>lust for power.</a:t>
            </a:r>
          </a:p>
          <a:p>
            <a:pPr lvl="0">
              <a:buNone/>
            </a:pPr>
            <a:endParaRPr lang="en-US" sz="2000" dirty="0"/>
          </a:p>
          <a:p>
            <a:pPr lvl="0">
              <a:buFont typeface="Wingdings" pitchFamily="2" charset="2"/>
              <a:buChar char="Ø"/>
            </a:pPr>
            <a:r>
              <a:rPr lang="en-IN" sz="2000" dirty="0" smtClean="0"/>
              <a:t>Its the </a:t>
            </a:r>
            <a:r>
              <a:rPr lang="en-IN" sz="2000" dirty="0"/>
              <a:t>outcome of the dirty game of political power.</a:t>
            </a:r>
            <a:endParaRPr lang="en-US" sz="2000" dirty="0"/>
          </a:p>
          <a:p>
            <a:endParaRPr lang="en-US"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Autofit/>
          </a:bodyPr>
          <a:lstStyle/>
          <a:p>
            <a:r>
              <a:rPr lang="en-IN" sz="2000" b="1" dirty="0"/>
              <a:t>Chapter - II</a:t>
            </a:r>
            <a:r>
              <a:rPr lang="en-US" sz="2000" dirty="0"/>
              <a:t/>
            </a:r>
            <a:br>
              <a:rPr lang="en-US" sz="2000" dirty="0"/>
            </a:br>
            <a:r>
              <a:rPr lang="en-IN" sz="2000" b="1" dirty="0"/>
              <a:t>History, Politics, Violence and Women </a:t>
            </a:r>
            <a:r>
              <a:rPr lang="en-IN" sz="2000" b="1" dirty="0" smtClean="0"/>
              <a:t>in Partition </a:t>
            </a:r>
            <a:r>
              <a:rPr lang="en-IN" sz="2000" b="1" dirty="0"/>
              <a:t>Fiction</a:t>
            </a:r>
            <a:endParaRPr lang="en-US" sz="2000" dirty="0"/>
          </a:p>
        </p:txBody>
      </p:sp>
      <p:sp>
        <p:nvSpPr>
          <p:cNvPr id="3" name="Content Placeholder 2"/>
          <p:cNvSpPr>
            <a:spLocks noGrp="1"/>
          </p:cNvSpPr>
          <p:nvPr>
            <p:ph idx="1"/>
          </p:nvPr>
        </p:nvSpPr>
        <p:spPr>
          <a:xfrm>
            <a:off x="457200" y="1071546"/>
            <a:ext cx="8229600" cy="5283217"/>
          </a:xfrm>
        </p:spPr>
        <p:txBody>
          <a:bodyPr>
            <a:normAutofit fontScale="92500"/>
          </a:bodyPr>
          <a:lstStyle/>
          <a:p>
            <a:pPr lvl="0" algn="ctr">
              <a:buNone/>
            </a:pPr>
            <a:r>
              <a:rPr lang="en-US" sz="2000" b="1" dirty="0" err="1" smtClean="0">
                <a:solidFill>
                  <a:srgbClr val="FF0000"/>
                </a:solidFill>
              </a:rPr>
              <a:t>Sorraya</a:t>
            </a:r>
            <a:r>
              <a:rPr lang="en-US" sz="2000" b="1" dirty="0" smtClean="0">
                <a:solidFill>
                  <a:srgbClr val="FF0000"/>
                </a:solidFill>
              </a:rPr>
              <a:t> Khan’s </a:t>
            </a:r>
            <a:r>
              <a:rPr lang="en-US" sz="2000" b="1" dirty="0" err="1" smtClean="0">
                <a:solidFill>
                  <a:srgbClr val="FF0000"/>
                </a:solidFill>
              </a:rPr>
              <a:t>Noor</a:t>
            </a:r>
            <a:endParaRPr lang="en-US" sz="2000" b="1" dirty="0">
              <a:solidFill>
                <a:srgbClr val="FF0000"/>
              </a:solidFill>
            </a:endParaRPr>
          </a:p>
          <a:p>
            <a:pPr lvl="0">
              <a:buFont typeface="Wingdings" pitchFamily="2" charset="2"/>
              <a:buChar char="Ø"/>
            </a:pPr>
            <a:r>
              <a:rPr lang="en-IN" sz="2400" i="1" dirty="0" err="1"/>
              <a:t>Noor</a:t>
            </a:r>
            <a:r>
              <a:rPr lang="en-IN" sz="2400" dirty="0"/>
              <a:t> helps to re-locate the </a:t>
            </a:r>
            <a:r>
              <a:rPr lang="en-IN" sz="2400" b="1" dirty="0" smtClean="0"/>
              <a:t>Bangladesh Civil War </a:t>
            </a:r>
            <a:r>
              <a:rPr lang="en-IN" sz="2400" dirty="0" smtClean="0"/>
              <a:t>and </a:t>
            </a:r>
            <a:r>
              <a:rPr lang="en-IN" sz="2400" dirty="0"/>
              <a:t>the mass rape of 1971 </a:t>
            </a:r>
            <a:r>
              <a:rPr lang="en-IN" sz="2400" dirty="0" smtClean="0"/>
              <a:t>within national </a:t>
            </a:r>
            <a:r>
              <a:rPr lang="en-IN" sz="2400" dirty="0"/>
              <a:t>political discourse. </a:t>
            </a:r>
            <a:endParaRPr lang="en-IN" sz="2400" dirty="0" smtClean="0"/>
          </a:p>
          <a:p>
            <a:pPr lvl="0">
              <a:buFont typeface="Wingdings" pitchFamily="2" charset="2"/>
              <a:buChar char="Ø"/>
            </a:pPr>
            <a:endParaRPr lang="en-IN" sz="2400" dirty="0" smtClean="0"/>
          </a:p>
          <a:p>
            <a:pPr lvl="0">
              <a:buFont typeface="Wingdings" pitchFamily="2" charset="2"/>
              <a:buChar char="Ø"/>
            </a:pPr>
            <a:r>
              <a:rPr lang="en-IN" sz="2400" dirty="0" smtClean="0"/>
              <a:t>Khan argues that gendered </a:t>
            </a:r>
            <a:r>
              <a:rPr lang="en-IN" sz="2400" dirty="0"/>
              <a:t>violence on women </a:t>
            </a:r>
            <a:r>
              <a:rPr lang="en-IN" sz="2400" dirty="0" smtClean="0"/>
              <a:t>has </a:t>
            </a:r>
            <a:r>
              <a:rPr lang="en-IN" sz="2400" dirty="0"/>
              <a:t>been </a:t>
            </a:r>
            <a:r>
              <a:rPr lang="en-IN" sz="2400" dirty="0" smtClean="0"/>
              <a:t>fuelled and </a:t>
            </a:r>
            <a:r>
              <a:rPr lang="en-IN" sz="2400" dirty="0"/>
              <a:t>motivated by </a:t>
            </a:r>
            <a:r>
              <a:rPr lang="en-IN" sz="2400" b="1" dirty="0"/>
              <a:t>identity politics and cultural </a:t>
            </a:r>
            <a:r>
              <a:rPr lang="en-IN" sz="2400" b="1" dirty="0" smtClean="0"/>
              <a:t>nationalism.</a:t>
            </a:r>
          </a:p>
          <a:p>
            <a:pPr lvl="0">
              <a:buFont typeface="Wingdings" pitchFamily="2" charset="2"/>
              <a:buChar char="Ø"/>
            </a:pPr>
            <a:endParaRPr lang="en-IN" sz="2400" dirty="0" smtClean="0"/>
          </a:p>
          <a:p>
            <a:pPr lvl="0">
              <a:buFont typeface="Wingdings" pitchFamily="2" charset="2"/>
              <a:buChar char="Ø"/>
            </a:pPr>
            <a:r>
              <a:rPr lang="en-IN" sz="2400" dirty="0" smtClean="0"/>
              <a:t>The abnormal child </a:t>
            </a:r>
            <a:r>
              <a:rPr lang="en-IN" sz="2400" b="1" dirty="0" err="1" smtClean="0"/>
              <a:t>Noor’s</a:t>
            </a:r>
            <a:r>
              <a:rPr lang="en-IN" sz="2400" dirty="0" smtClean="0"/>
              <a:t> painting forces Ali, Pakistani Soldier and </a:t>
            </a:r>
            <a:r>
              <a:rPr lang="en-IN" sz="2400" dirty="0" err="1" smtClean="0"/>
              <a:t>Sajida</a:t>
            </a:r>
            <a:r>
              <a:rPr lang="en-IN" sz="2400" dirty="0" smtClean="0"/>
              <a:t> to remember all  the horrors of the civil war.</a:t>
            </a:r>
          </a:p>
          <a:p>
            <a:pPr lvl="0">
              <a:buFont typeface="Wingdings" pitchFamily="2" charset="2"/>
              <a:buChar char="Ø"/>
            </a:pPr>
            <a:endParaRPr lang="en-US" sz="2400" dirty="0" smtClean="0"/>
          </a:p>
          <a:p>
            <a:pPr lvl="0">
              <a:buFont typeface="Wingdings" pitchFamily="2" charset="2"/>
              <a:buChar char="Ø"/>
            </a:pPr>
            <a:r>
              <a:rPr lang="en-IN" sz="2400" dirty="0" smtClean="0"/>
              <a:t>Ali’s participation in the war and his experiences of unspeakable horrors of  the nine months of ethnic conflict that tore Pakistan and resulted in the  creation of a new nation through grotesque violence, sexual terror.</a:t>
            </a:r>
          </a:p>
          <a:p>
            <a:pPr lvl="0">
              <a:buFont typeface="Wingdings" pitchFamily="2" charset="2"/>
              <a:buChar char="Ø"/>
            </a:pPr>
            <a:endParaRPr lang="en-US" sz="2000" dirty="0"/>
          </a:p>
          <a:p>
            <a:endParaRPr lang="en-US" sz="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Autofit/>
          </a:bodyPr>
          <a:lstStyle/>
          <a:p>
            <a:r>
              <a:rPr lang="en-IN" sz="2000" b="1" dirty="0"/>
              <a:t>Chapter - II</a:t>
            </a:r>
            <a:r>
              <a:rPr lang="en-US" sz="2000" dirty="0"/>
              <a:t/>
            </a:r>
            <a:br>
              <a:rPr lang="en-US" sz="2000" dirty="0"/>
            </a:br>
            <a:r>
              <a:rPr lang="en-IN" sz="2000" b="1" dirty="0"/>
              <a:t>History, Politics, Violence and Women in </a:t>
            </a:r>
            <a:r>
              <a:rPr lang="en-IN" sz="2000" b="1" dirty="0" smtClean="0"/>
              <a:t>Partition </a:t>
            </a:r>
            <a:r>
              <a:rPr lang="en-IN" sz="2000" b="1" dirty="0"/>
              <a:t>Fiction</a:t>
            </a:r>
            <a:endParaRPr lang="en-US" sz="2000" dirty="0"/>
          </a:p>
        </p:txBody>
      </p:sp>
      <p:sp>
        <p:nvSpPr>
          <p:cNvPr id="3" name="Content Placeholder 2"/>
          <p:cNvSpPr>
            <a:spLocks noGrp="1"/>
          </p:cNvSpPr>
          <p:nvPr>
            <p:ph idx="1"/>
          </p:nvPr>
        </p:nvSpPr>
        <p:spPr>
          <a:xfrm>
            <a:off x="457200" y="1142984"/>
            <a:ext cx="8229600" cy="5257816"/>
          </a:xfrm>
        </p:spPr>
        <p:txBody>
          <a:bodyPr>
            <a:normAutofit/>
          </a:bodyPr>
          <a:lstStyle/>
          <a:p>
            <a:pPr lvl="0" algn="ctr">
              <a:buNone/>
            </a:pPr>
            <a:r>
              <a:rPr lang="en-IN" sz="2000" b="1" i="1" dirty="0" smtClean="0"/>
              <a:t>A Golden Age </a:t>
            </a:r>
            <a:r>
              <a:rPr lang="en-IN" sz="2000" b="1" dirty="0" smtClean="0"/>
              <a:t>by </a:t>
            </a:r>
            <a:r>
              <a:rPr lang="en-IN" sz="2000" b="1" dirty="0" err="1" smtClean="0"/>
              <a:t>Tahmima</a:t>
            </a:r>
            <a:r>
              <a:rPr lang="en-IN" sz="2000" b="1" dirty="0" smtClean="0"/>
              <a:t> </a:t>
            </a:r>
            <a:r>
              <a:rPr lang="en-IN" sz="2000" b="1" dirty="0" err="1" smtClean="0"/>
              <a:t>Anam</a:t>
            </a:r>
            <a:endParaRPr lang="en-US" sz="2000" b="1" dirty="0"/>
          </a:p>
          <a:p>
            <a:pPr lvl="0">
              <a:buFont typeface="Wingdings" pitchFamily="2" charset="2"/>
              <a:buChar char="Ø"/>
            </a:pPr>
            <a:r>
              <a:rPr lang="en-IN" sz="2000" dirty="0" smtClean="0"/>
              <a:t> This novel also foregrounds </a:t>
            </a:r>
            <a:r>
              <a:rPr lang="en-IN" sz="2000" dirty="0"/>
              <a:t>the political and historical facts behind the </a:t>
            </a:r>
            <a:r>
              <a:rPr lang="en-IN" sz="2000" dirty="0" smtClean="0"/>
              <a:t>creation  </a:t>
            </a:r>
            <a:r>
              <a:rPr lang="en-IN" sz="2000" dirty="0"/>
              <a:t>of Bangladesh </a:t>
            </a:r>
            <a:r>
              <a:rPr lang="en-IN" sz="2000" dirty="0" smtClean="0"/>
              <a:t>. </a:t>
            </a:r>
          </a:p>
          <a:p>
            <a:pPr lvl="0">
              <a:buFont typeface="Wingdings" pitchFamily="2" charset="2"/>
              <a:buChar char="Ø"/>
            </a:pPr>
            <a:endParaRPr lang="en-IN" sz="2000" dirty="0" smtClean="0"/>
          </a:p>
          <a:p>
            <a:pPr lvl="0">
              <a:buFont typeface="Wingdings" pitchFamily="2" charset="2"/>
              <a:buChar char="Ø"/>
            </a:pPr>
            <a:r>
              <a:rPr lang="en-IN" sz="2000" dirty="0" smtClean="0"/>
              <a:t>The </a:t>
            </a:r>
            <a:r>
              <a:rPr lang="en-IN" sz="2000" dirty="0"/>
              <a:t>novel does not limit itself in mere female adulation of male warriors, but </a:t>
            </a:r>
            <a:r>
              <a:rPr lang="en-IN" sz="2000" dirty="0" smtClean="0"/>
              <a:t> exhibit </a:t>
            </a:r>
            <a:r>
              <a:rPr lang="en-IN" sz="2000" dirty="0"/>
              <a:t>women’s active involvement in the war </a:t>
            </a:r>
            <a:r>
              <a:rPr lang="en-IN" sz="2000" dirty="0" smtClean="0"/>
              <a:t>system and </a:t>
            </a:r>
            <a:r>
              <a:rPr lang="en-IN" sz="2000" dirty="0"/>
              <a:t>how </a:t>
            </a:r>
            <a:r>
              <a:rPr lang="en-IN" sz="2000" dirty="0" smtClean="0"/>
              <a:t> women </a:t>
            </a:r>
            <a:r>
              <a:rPr lang="en-IN" sz="2000" dirty="0"/>
              <a:t>voiced their concerns on various ways</a:t>
            </a:r>
            <a:r>
              <a:rPr lang="en-IN" sz="2000" dirty="0" smtClean="0"/>
              <a:t>.</a:t>
            </a:r>
          </a:p>
          <a:p>
            <a:pPr lvl="0">
              <a:buFont typeface="Wingdings" pitchFamily="2" charset="2"/>
              <a:buChar char="Ø"/>
            </a:pPr>
            <a:endParaRPr lang="en-US" sz="2000" dirty="0" smtClean="0"/>
          </a:p>
          <a:p>
            <a:pPr lvl="0">
              <a:buFont typeface="Wingdings" pitchFamily="2" charset="2"/>
              <a:buChar char="Ø"/>
            </a:pPr>
            <a:r>
              <a:rPr lang="en-IN" sz="2000" dirty="0" err="1" smtClean="0"/>
              <a:t>Rehana</a:t>
            </a:r>
            <a:r>
              <a:rPr lang="en-IN" sz="2000" dirty="0" smtClean="0"/>
              <a:t>, the protagonist of </a:t>
            </a:r>
            <a:r>
              <a:rPr lang="en-IN" sz="2000" i="1" dirty="0" smtClean="0"/>
              <a:t>A Golden Age</a:t>
            </a:r>
            <a:r>
              <a:rPr lang="en-IN" sz="2000" dirty="0" smtClean="0"/>
              <a:t> has never dared to consider herself as a nationalist. </a:t>
            </a:r>
          </a:p>
          <a:p>
            <a:pPr lvl="0">
              <a:buFont typeface="Wingdings" pitchFamily="2" charset="2"/>
              <a:buChar char="Ø"/>
            </a:pPr>
            <a:endParaRPr lang="en-IN" sz="2000" dirty="0" smtClean="0"/>
          </a:p>
          <a:p>
            <a:pPr lvl="0">
              <a:buFont typeface="Wingdings" pitchFamily="2" charset="2"/>
              <a:buChar char="Ø"/>
            </a:pPr>
            <a:r>
              <a:rPr lang="en-IN" sz="2000" dirty="0" smtClean="0"/>
              <a:t>Automatically she becomes a part of revolution when she experiences an </a:t>
            </a:r>
          </a:p>
          <a:p>
            <a:pPr lvl="0">
              <a:buNone/>
            </a:pPr>
            <a:r>
              <a:rPr lang="en-IN" sz="2000" dirty="0" smtClean="0"/>
              <a:t>	</a:t>
            </a:r>
            <a:r>
              <a:rPr lang="en-IN" sz="2000" dirty="0" err="1" smtClean="0"/>
              <a:t>epiphanic</a:t>
            </a:r>
            <a:r>
              <a:rPr lang="en-IN" sz="2000" dirty="0" smtClean="0"/>
              <a:t>  sight of Sheik </a:t>
            </a:r>
            <a:r>
              <a:rPr lang="en-IN" sz="2000" dirty="0" err="1" smtClean="0"/>
              <a:t>Mujibur</a:t>
            </a:r>
            <a:r>
              <a:rPr lang="en-IN" sz="2000" dirty="0" smtClean="0"/>
              <a:t> </a:t>
            </a:r>
            <a:r>
              <a:rPr lang="en-IN" sz="2000" dirty="0" err="1" smtClean="0"/>
              <a:t>Rahman</a:t>
            </a:r>
            <a:r>
              <a:rPr lang="en-IN" sz="2000" dirty="0" smtClean="0"/>
              <a:t>, father of Bangladesh. </a:t>
            </a:r>
          </a:p>
          <a:p>
            <a:pPr lvl="0">
              <a:buFont typeface="Wingdings" pitchFamily="2" charset="2"/>
              <a:buChar char="Ø"/>
            </a:pPr>
            <a:r>
              <a:rPr lang="en-IN" sz="2000" dirty="0" smtClean="0"/>
              <a:t>In the end of his speech, the reader can discover </a:t>
            </a:r>
            <a:r>
              <a:rPr lang="en-IN" sz="2000" dirty="0" err="1" smtClean="0"/>
              <a:t>Rehana</a:t>
            </a:r>
            <a:r>
              <a:rPr lang="en-IN" sz="2000" dirty="0" smtClean="0"/>
              <a:t> </a:t>
            </a:r>
            <a:r>
              <a:rPr lang="en-IN" sz="2000" b="1" dirty="0" smtClean="0"/>
              <a:t>shouting “Joy </a:t>
            </a:r>
            <a:r>
              <a:rPr lang="en-IN" sz="2000" b="1" dirty="0" err="1" smtClean="0"/>
              <a:t>Bangla</a:t>
            </a:r>
            <a:r>
              <a:rPr lang="en-IN" sz="2000" b="1" dirty="0" smtClean="0"/>
              <a:t>, Joy </a:t>
            </a:r>
            <a:r>
              <a:rPr lang="en-IN" sz="2000" b="1" dirty="0" err="1" smtClean="0"/>
              <a:t>Bangla</a:t>
            </a:r>
            <a:r>
              <a:rPr lang="en-IN" sz="2000" b="1" dirty="0" smtClean="0"/>
              <a:t>, Joy </a:t>
            </a:r>
            <a:r>
              <a:rPr lang="en-IN" sz="2000" b="1" dirty="0" err="1" smtClean="0"/>
              <a:t>Bangla</a:t>
            </a:r>
            <a:r>
              <a:rPr lang="en-IN" sz="2000" b="1" dirty="0" smtClean="0"/>
              <a:t>”</a:t>
            </a:r>
            <a:endParaRPr lang="en-US" sz="2000" b="1" dirty="0" smtClean="0"/>
          </a:p>
          <a:p>
            <a:pPr lvl="0">
              <a:buFont typeface="Wingdings" pitchFamily="2" charset="2"/>
              <a:buChar char="Ø"/>
            </a:pPr>
            <a:endParaRPr lang="en-US" sz="2000" dirty="0"/>
          </a:p>
          <a:p>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304801"/>
            <a:ext cx="8572560" cy="1052498"/>
          </a:xfrm>
        </p:spPr>
        <p:txBody>
          <a:bodyPr>
            <a:noAutofit/>
          </a:bodyPr>
          <a:lstStyle/>
          <a:p>
            <a:r>
              <a:rPr lang="en-IN" sz="2800" b="1" dirty="0" smtClean="0"/>
              <a:t>War, Violence and Women:  </a:t>
            </a:r>
            <a:r>
              <a:rPr lang="en-IN" sz="2800" b="1" dirty="0" err="1" smtClean="0"/>
              <a:t>Gynocentric</a:t>
            </a:r>
            <a:r>
              <a:rPr lang="en-IN" sz="2800" b="1" dirty="0" smtClean="0"/>
              <a:t> Perspectives of Women as Victims in Sub – Continent Partition Fiction</a:t>
            </a:r>
            <a:r>
              <a:rPr lang="en-US" sz="2800" dirty="0" smtClean="0"/>
              <a:t/>
            </a:r>
            <a:br>
              <a:rPr lang="en-US" sz="2800" dirty="0" smtClean="0"/>
            </a:br>
            <a:endParaRPr lang="en-US" sz="2800" dirty="0"/>
          </a:p>
        </p:txBody>
      </p:sp>
      <p:sp>
        <p:nvSpPr>
          <p:cNvPr id="3" name="Subtitle 2"/>
          <p:cNvSpPr>
            <a:spLocks noGrp="1"/>
          </p:cNvSpPr>
          <p:nvPr>
            <p:ph type="subTitle" idx="1"/>
          </p:nvPr>
        </p:nvSpPr>
        <p:spPr>
          <a:xfrm>
            <a:off x="304800" y="1285860"/>
            <a:ext cx="8839200" cy="5038740"/>
          </a:xfrm>
        </p:spPr>
        <p:txBody>
          <a:bodyPr>
            <a:noAutofit/>
          </a:bodyPr>
          <a:lstStyle/>
          <a:p>
            <a:pPr algn="l">
              <a:buFont typeface="Wingdings" pitchFamily="2" charset="2"/>
              <a:buChar char="Ø"/>
            </a:pPr>
            <a:endParaRPr lang="en-IN" sz="2800" dirty="0" smtClean="0">
              <a:solidFill>
                <a:schemeClr val="tx1"/>
              </a:solidFill>
            </a:endParaRPr>
          </a:p>
          <a:p>
            <a:pPr algn="l">
              <a:buFont typeface="Wingdings" pitchFamily="2" charset="2"/>
              <a:buChar char="Ø"/>
            </a:pPr>
            <a:r>
              <a:rPr lang="en-IN" sz="2800" dirty="0" smtClean="0">
                <a:solidFill>
                  <a:schemeClr val="tx1"/>
                </a:solidFill>
              </a:rPr>
              <a:t> </a:t>
            </a:r>
            <a:r>
              <a:rPr lang="en-IN" sz="2800" b="1" dirty="0" smtClean="0">
                <a:solidFill>
                  <a:srgbClr val="002060"/>
                </a:solidFill>
              </a:rPr>
              <a:t>Examines literary texts written purely by women 	novelists of South Asia  &amp; their significant literary 	representations of the 1947 India - Pakistan 	Partition and 1971 Bangladesh War.</a:t>
            </a:r>
          </a:p>
          <a:p>
            <a:pPr algn="l">
              <a:buFont typeface="Wingdings" pitchFamily="2" charset="2"/>
              <a:buChar char="Ø"/>
            </a:pPr>
            <a:endParaRPr lang="en-IN" sz="2800" b="1" dirty="0" smtClean="0">
              <a:solidFill>
                <a:srgbClr val="002060"/>
              </a:solidFill>
            </a:endParaRPr>
          </a:p>
          <a:p>
            <a:pPr algn="l">
              <a:buFont typeface="Wingdings" pitchFamily="2" charset="2"/>
              <a:buChar char="Ø"/>
            </a:pPr>
            <a:r>
              <a:rPr lang="en-IN" sz="2800" b="1" dirty="0" smtClean="0">
                <a:solidFill>
                  <a:srgbClr val="002060"/>
                </a:solidFill>
              </a:rPr>
              <a:t> The </a:t>
            </a:r>
            <a:r>
              <a:rPr lang="en-IN" sz="2800" b="1" dirty="0">
                <a:solidFill>
                  <a:srgbClr val="002060"/>
                </a:solidFill>
              </a:rPr>
              <a:t>conditions of victimised women during the </a:t>
            </a:r>
            <a:r>
              <a:rPr lang="en-IN" sz="2800" b="1" dirty="0" smtClean="0">
                <a:solidFill>
                  <a:srgbClr val="002060"/>
                </a:solidFill>
              </a:rPr>
              <a:t>	time </a:t>
            </a:r>
            <a:r>
              <a:rPr lang="en-IN" sz="2800" b="1" dirty="0">
                <a:solidFill>
                  <a:srgbClr val="002060"/>
                </a:solidFill>
              </a:rPr>
              <a:t>of </a:t>
            </a:r>
            <a:r>
              <a:rPr lang="en-IN" sz="2800" b="1" dirty="0" smtClean="0">
                <a:solidFill>
                  <a:srgbClr val="002060"/>
                </a:solidFill>
              </a:rPr>
              <a:t>India </a:t>
            </a:r>
            <a:r>
              <a:rPr lang="en-IN" sz="2800" b="1" dirty="0">
                <a:solidFill>
                  <a:srgbClr val="002060"/>
                </a:solidFill>
              </a:rPr>
              <a:t>– Pakistan Partition and </a:t>
            </a:r>
            <a:r>
              <a:rPr lang="en-IN" sz="2800" b="1" dirty="0" smtClean="0">
                <a:solidFill>
                  <a:srgbClr val="002060"/>
                </a:solidFill>
              </a:rPr>
              <a:t>	Bangladesh War of Independence.</a:t>
            </a:r>
            <a:r>
              <a:rPr lang="en-IN" sz="2800" dirty="0" smtClean="0">
                <a:solidFill>
                  <a:schemeClr val="tx1"/>
                </a:solidFill>
              </a:rPr>
              <a:t> </a:t>
            </a:r>
            <a:endParaRPr lang="en-US" sz="2800" dirty="0">
              <a:solidFill>
                <a:schemeClr val="tx1"/>
              </a:solidFill>
            </a:endParaRPr>
          </a:p>
          <a:p>
            <a:pPr algn="l"/>
            <a:endParaRPr lang="en-US" sz="2800" dirty="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txBody>
          <a:bodyPr>
            <a:normAutofit/>
          </a:bodyPr>
          <a:lstStyle/>
          <a:p>
            <a:r>
              <a:rPr lang="en-IN" sz="2000" b="1" dirty="0"/>
              <a:t>Chapter - II</a:t>
            </a:r>
            <a:r>
              <a:rPr lang="en-US" sz="2000" dirty="0"/>
              <a:t/>
            </a:r>
            <a:br>
              <a:rPr lang="en-US" sz="2000" dirty="0"/>
            </a:br>
            <a:r>
              <a:rPr lang="en-IN" sz="2000" b="1" dirty="0"/>
              <a:t>History, Politics, Violence and Women in </a:t>
            </a:r>
            <a:r>
              <a:rPr lang="en-IN" sz="2000" b="1" dirty="0" smtClean="0"/>
              <a:t>Partition </a:t>
            </a:r>
            <a:r>
              <a:rPr lang="en-IN" sz="2000" b="1" dirty="0"/>
              <a:t>Fiction </a:t>
            </a:r>
            <a:endParaRPr lang="en-US" sz="2000" dirty="0"/>
          </a:p>
        </p:txBody>
      </p:sp>
      <p:sp>
        <p:nvSpPr>
          <p:cNvPr id="3" name="Content Placeholder 2"/>
          <p:cNvSpPr>
            <a:spLocks noGrp="1"/>
          </p:cNvSpPr>
          <p:nvPr>
            <p:ph idx="1"/>
          </p:nvPr>
        </p:nvSpPr>
        <p:spPr>
          <a:xfrm>
            <a:off x="457200" y="1285860"/>
            <a:ext cx="8229600" cy="4840303"/>
          </a:xfrm>
        </p:spPr>
        <p:txBody>
          <a:bodyPr>
            <a:noAutofit/>
          </a:bodyPr>
          <a:lstStyle/>
          <a:p>
            <a:pPr lvl="0">
              <a:buFont typeface="Wingdings" pitchFamily="2" charset="2"/>
              <a:buChar char="Ø"/>
            </a:pPr>
            <a:r>
              <a:rPr lang="en-IN" sz="2800" dirty="0"/>
              <a:t>Thus, the main discussion in this chapter projects certain </a:t>
            </a:r>
            <a:r>
              <a:rPr lang="en-IN" sz="2800" dirty="0" smtClean="0"/>
              <a:t>qualities </a:t>
            </a:r>
            <a:r>
              <a:rPr lang="en-IN" sz="2800" dirty="0"/>
              <a:t>of the selected writers that they not just speak of  </a:t>
            </a:r>
            <a:r>
              <a:rPr lang="en-IN" sz="2800" dirty="0" smtClean="0"/>
              <a:t>the </a:t>
            </a:r>
            <a:r>
              <a:rPr lang="en-IN" sz="2800" dirty="0" err="1"/>
              <a:t>violences</a:t>
            </a:r>
            <a:r>
              <a:rPr lang="en-IN" sz="2800" dirty="0"/>
              <a:t> and victimization of women during the national </a:t>
            </a:r>
            <a:r>
              <a:rPr lang="en-IN" sz="2800" dirty="0" smtClean="0"/>
              <a:t>calamities </a:t>
            </a:r>
            <a:r>
              <a:rPr lang="en-IN" sz="2800" dirty="0"/>
              <a:t>(either India Pakistan Partition or </a:t>
            </a:r>
            <a:r>
              <a:rPr lang="en-IN" sz="2800" dirty="0" smtClean="0"/>
              <a:t>Bangladesh Liberation </a:t>
            </a:r>
            <a:r>
              <a:rPr lang="en-IN" sz="2800" dirty="0"/>
              <a:t>War). </a:t>
            </a:r>
            <a:endParaRPr lang="en-IN" sz="2800" dirty="0" smtClean="0"/>
          </a:p>
          <a:p>
            <a:pPr lvl="0">
              <a:buFont typeface="Wingdings" pitchFamily="2" charset="2"/>
              <a:buChar char="Ø"/>
            </a:pPr>
            <a:endParaRPr lang="en-IN" sz="2800" dirty="0" smtClean="0"/>
          </a:p>
          <a:p>
            <a:pPr lvl="0">
              <a:buFont typeface="Wingdings" pitchFamily="2" charset="2"/>
              <a:buChar char="Ø"/>
            </a:pPr>
            <a:r>
              <a:rPr lang="en-IN" sz="2800" dirty="0" smtClean="0"/>
              <a:t>Additionally</a:t>
            </a:r>
            <a:r>
              <a:rPr lang="en-IN" sz="2800" dirty="0"/>
              <a:t>, the active roles of women in the politics and their </a:t>
            </a:r>
            <a:r>
              <a:rPr lang="en-IN" sz="2800" dirty="0" smtClean="0"/>
              <a:t>brilliant </a:t>
            </a:r>
            <a:r>
              <a:rPr lang="en-IN" sz="2800" dirty="0"/>
              <a:t>understanding of historical </a:t>
            </a:r>
            <a:r>
              <a:rPr lang="en-IN" sz="2800" dirty="0" smtClean="0"/>
              <a:t>events</a:t>
            </a:r>
            <a:endParaRPr lang="en-US"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a:bodyPr>
          <a:lstStyle/>
          <a:p>
            <a:r>
              <a:rPr lang="en-IN" sz="2000" b="1" dirty="0"/>
              <a:t>Chapter – III</a:t>
            </a:r>
            <a:r>
              <a:rPr lang="en-US" sz="2000" dirty="0"/>
              <a:t/>
            </a:r>
            <a:br>
              <a:rPr lang="en-US" sz="2000" dirty="0"/>
            </a:br>
            <a:r>
              <a:rPr lang="en-IN" sz="2000" b="1" dirty="0"/>
              <a:t>Abducted Women and Forced Marriages in Partition Fiction</a:t>
            </a:r>
            <a:endParaRPr lang="en-US" sz="2000" dirty="0"/>
          </a:p>
        </p:txBody>
      </p:sp>
      <p:sp>
        <p:nvSpPr>
          <p:cNvPr id="3" name="Content Placeholder 2"/>
          <p:cNvSpPr>
            <a:spLocks noGrp="1"/>
          </p:cNvSpPr>
          <p:nvPr>
            <p:ph idx="1"/>
          </p:nvPr>
        </p:nvSpPr>
        <p:spPr>
          <a:xfrm>
            <a:off x="457200" y="1214422"/>
            <a:ext cx="8229600" cy="5140341"/>
          </a:xfrm>
        </p:spPr>
        <p:txBody>
          <a:bodyPr>
            <a:normAutofit/>
          </a:bodyPr>
          <a:lstStyle/>
          <a:p>
            <a:pPr lvl="0">
              <a:buFont typeface="Wingdings" pitchFamily="2" charset="2"/>
              <a:buChar char="Ø"/>
            </a:pPr>
            <a:r>
              <a:rPr lang="en-IN" sz="2400" dirty="0"/>
              <a:t>The phrase </a:t>
            </a:r>
            <a:r>
              <a:rPr lang="en-IN" sz="2400" b="1" dirty="0"/>
              <a:t>'abducted women</a:t>
            </a:r>
            <a:r>
              <a:rPr lang="en-IN" sz="2400" dirty="0"/>
              <a:t>’ refers to women displaced from their families </a:t>
            </a:r>
            <a:r>
              <a:rPr lang="en-IN" sz="2400" dirty="0" smtClean="0"/>
              <a:t> and </a:t>
            </a:r>
            <a:r>
              <a:rPr lang="en-IN" sz="2400" dirty="0"/>
              <a:t>communities during the migrations and sectarian violence that </a:t>
            </a:r>
            <a:r>
              <a:rPr lang="en-IN" sz="2400" dirty="0" smtClean="0"/>
              <a:t>accompanied </a:t>
            </a:r>
            <a:r>
              <a:rPr lang="en-IN" sz="2400" dirty="0"/>
              <a:t>partition. </a:t>
            </a:r>
            <a:endParaRPr lang="en-IN" sz="2400" dirty="0" smtClean="0"/>
          </a:p>
          <a:p>
            <a:pPr lvl="0">
              <a:buFont typeface="Wingdings" pitchFamily="2" charset="2"/>
              <a:buChar char="Ø"/>
            </a:pPr>
            <a:endParaRPr lang="en-IN" sz="2400" dirty="0" smtClean="0"/>
          </a:p>
          <a:p>
            <a:pPr lvl="0">
              <a:buFont typeface="Wingdings" pitchFamily="2" charset="2"/>
              <a:buChar char="Ø"/>
            </a:pPr>
            <a:r>
              <a:rPr lang="en-IN" sz="2400" dirty="0" smtClean="0"/>
              <a:t>The </a:t>
            </a:r>
            <a:r>
              <a:rPr lang="en-IN" sz="2400" dirty="0"/>
              <a:t>countless rapes and kidnappings of women and young girls are perhaps </a:t>
            </a:r>
            <a:r>
              <a:rPr lang="en-IN" sz="2400" dirty="0" smtClean="0"/>
              <a:t>the </a:t>
            </a:r>
            <a:r>
              <a:rPr lang="en-IN" sz="2400" dirty="0"/>
              <a:t>most sordid tales of partition. </a:t>
            </a:r>
            <a:endParaRPr lang="en-IN" sz="2400" dirty="0" smtClean="0"/>
          </a:p>
          <a:p>
            <a:pPr lvl="0">
              <a:buFont typeface="Wingdings" pitchFamily="2" charset="2"/>
              <a:buChar char="Ø"/>
            </a:pPr>
            <a:endParaRPr lang="en-IN" sz="2400" dirty="0" smtClean="0"/>
          </a:p>
          <a:p>
            <a:pPr lvl="0">
              <a:buFont typeface="Wingdings" pitchFamily="2" charset="2"/>
              <a:buChar char="Ø"/>
            </a:pPr>
            <a:r>
              <a:rPr lang="en-IN" sz="2400" dirty="0" smtClean="0"/>
              <a:t>These </a:t>
            </a:r>
            <a:r>
              <a:rPr lang="en-IN" sz="2400" dirty="0"/>
              <a:t>women, some with children in their </a:t>
            </a:r>
            <a:r>
              <a:rPr lang="en-IN" sz="2400" dirty="0" smtClean="0"/>
              <a:t>arms</a:t>
            </a:r>
            <a:r>
              <a:rPr lang="en-IN" sz="2400" dirty="0"/>
              <a:t>, were reportedly abducted, raped and molested, passed from one man </a:t>
            </a:r>
            <a:r>
              <a:rPr lang="en-IN" sz="2400" dirty="0" smtClean="0"/>
              <a:t>to </a:t>
            </a:r>
            <a:r>
              <a:rPr lang="en-IN" sz="2400" dirty="0"/>
              <a:t>another, bartered and sold like cheap chattel.</a:t>
            </a:r>
            <a:endParaRPr lang="en-US" sz="2400" dirty="0"/>
          </a:p>
          <a:p>
            <a:endParaRPr lang="en-US" sz="20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a:bodyPr>
          <a:lstStyle/>
          <a:p>
            <a:r>
              <a:rPr lang="en-IN" sz="2000" b="1" dirty="0"/>
              <a:t>Chapter – III</a:t>
            </a:r>
            <a:r>
              <a:rPr lang="en-US" sz="2000" dirty="0"/>
              <a:t/>
            </a:r>
            <a:br>
              <a:rPr lang="en-US" sz="2000" dirty="0"/>
            </a:br>
            <a:r>
              <a:rPr lang="en-IN" sz="2000" b="1" dirty="0"/>
              <a:t>Abducted Women and Forced Marriages in Partition Fiction</a:t>
            </a:r>
            <a:endParaRPr lang="en-US" sz="2000" dirty="0"/>
          </a:p>
        </p:txBody>
      </p:sp>
      <p:sp>
        <p:nvSpPr>
          <p:cNvPr id="3" name="Content Placeholder 2"/>
          <p:cNvSpPr>
            <a:spLocks noGrp="1"/>
          </p:cNvSpPr>
          <p:nvPr>
            <p:ph idx="1"/>
          </p:nvPr>
        </p:nvSpPr>
        <p:spPr>
          <a:xfrm>
            <a:off x="457200" y="1142984"/>
            <a:ext cx="8229600" cy="4983179"/>
          </a:xfrm>
        </p:spPr>
        <p:txBody>
          <a:bodyPr>
            <a:normAutofit/>
          </a:bodyPr>
          <a:lstStyle/>
          <a:p>
            <a:pPr lvl="0" algn="ctr">
              <a:buNone/>
            </a:pPr>
            <a:r>
              <a:rPr lang="en-IN" sz="2400" b="1" i="1" dirty="0" smtClean="0">
                <a:solidFill>
                  <a:srgbClr val="FF0000"/>
                </a:solidFill>
              </a:rPr>
              <a:t>The River Churning </a:t>
            </a:r>
            <a:r>
              <a:rPr lang="en-IN" sz="2400" b="1" dirty="0" smtClean="0">
                <a:solidFill>
                  <a:srgbClr val="FF0000"/>
                </a:solidFill>
              </a:rPr>
              <a:t>by </a:t>
            </a:r>
            <a:r>
              <a:rPr lang="en-IN" sz="2400" b="1" dirty="0" err="1" smtClean="0">
                <a:solidFill>
                  <a:srgbClr val="FF0000"/>
                </a:solidFill>
              </a:rPr>
              <a:t>Jyothirmoyee</a:t>
            </a:r>
            <a:r>
              <a:rPr lang="en-IN" sz="2400" b="1" dirty="0" smtClean="0">
                <a:solidFill>
                  <a:srgbClr val="FF0000"/>
                </a:solidFill>
              </a:rPr>
              <a:t> Devi</a:t>
            </a:r>
          </a:p>
          <a:p>
            <a:pPr lvl="0">
              <a:buFont typeface="Wingdings" pitchFamily="2" charset="2"/>
              <a:buChar char="Ø"/>
            </a:pPr>
            <a:r>
              <a:rPr lang="en-IN" sz="2400" dirty="0" smtClean="0"/>
              <a:t>Elaborates </a:t>
            </a:r>
            <a:r>
              <a:rPr lang="en-IN" sz="2400" dirty="0"/>
              <a:t>the onslaught of the family of </a:t>
            </a:r>
            <a:r>
              <a:rPr lang="en-IN" sz="2400" dirty="0" err="1"/>
              <a:t>Sutara</a:t>
            </a:r>
            <a:r>
              <a:rPr lang="en-IN" sz="2400" dirty="0"/>
              <a:t>, a </a:t>
            </a:r>
            <a:r>
              <a:rPr lang="en-IN" sz="2400" dirty="0" smtClean="0"/>
              <a:t>school </a:t>
            </a:r>
            <a:r>
              <a:rPr lang="en-IN" sz="2400" dirty="0"/>
              <a:t>teacher, by Muslim hooligans and her stay for six months in the shelter </a:t>
            </a:r>
            <a:r>
              <a:rPr lang="en-IN" sz="2400" dirty="0" smtClean="0"/>
              <a:t>of </a:t>
            </a:r>
            <a:r>
              <a:rPr lang="en-IN" sz="2400" dirty="0"/>
              <a:t>the family of </a:t>
            </a:r>
            <a:r>
              <a:rPr lang="en-IN" sz="2400" dirty="0" err="1" smtClean="0"/>
              <a:t>Tamij</a:t>
            </a:r>
            <a:r>
              <a:rPr lang="en-IN" sz="2400" dirty="0" smtClean="0"/>
              <a:t> </a:t>
            </a:r>
            <a:r>
              <a:rPr lang="en-IN" sz="2400" dirty="0" err="1" smtClean="0"/>
              <a:t>Saheb</a:t>
            </a:r>
            <a:r>
              <a:rPr lang="en-IN" sz="2400" dirty="0"/>
              <a:t>, the Muslim village school </a:t>
            </a:r>
            <a:r>
              <a:rPr lang="en-IN" sz="2400" dirty="0" smtClean="0"/>
              <a:t>headmaster.</a:t>
            </a:r>
          </a:p>
          <a:p>
            <a:pPr lvl="0">
              <a:buFont typeface="Wingdings" pitchFamily="2" charset="2"/>
              <a:buChar char="Ø"/>
            </a:pPr>
            <a:endParaRPr lang="en-IN" sz="2400" dirty="0" smtClean="0"/>
          </a:p>
          <a:p>
            <a:pPr lvl="0">
              <a:buFont typeface="Wingdings" pitchFamily="2" charset="2"/>
              <a:buChar char="Ø"/>
            </a:pPr>
            <a:r>
              <a:rPr lang="en-IN" sz="2400" dirty="0" smtClean="0"/>
              <a:t>Her </a:t>
            </a:r>
            <a:r>
              <a:rPr lang="en-IN" sz="2400" dirty="0"/>
              <a:t>father </a:t>
            </a:r>
            <a:r>
              <a:rPr lang="en-IN" sz="2400" dirty="0" smtClean="0"/>
              <a:t>was </a:t>
            </a:r>
            <a:r>
              <a:rPr lang="en-IN" sz="2400" dirty="0"/>
              <a:t>killed</a:t>
            </a:r>
            <a:r>
              <a:rPr lang="en-IN" sz="2400" dirty="0" smtClean="0"/>
              <a:t>,	 </a:t>
            </a:r>
            <a:r>
              <a:rPr lang="en-IN" sz="2400" dirty="0"/>
              <a:t>her mother </a:t>
            </a:r>
            <a:r>
              <a:rPr lang="en-IN" sz="2400" dirty="0" smtClean="0"/>
              <a:t>jumped </a:t>
            </a:r>
            <a:r>
              <a:rPr lang="en-IN" sz="2400" dirty="0"/>
              <a:t>into a pond, </a:t>
            </a:r>
            <a:r>
              <a:rPr lang="en-IN" sz="2400" dirty="0" smtClean="0"/>
              <a:t>	and </a:t>
            </a:r>
            <a:r>
              <a:rPr lang="en-IN" sz="2400" dirty="0"/>
              <a:t>her sister </a:t>
            </a:r>
            <a:r>
              <a:rPr lang="en-IN" sz="2400" dirty="0" err="1" smtClean="0"/>
              <a:t>Sujata</a:t>
            </a:r>
            <a:r>
              <a:rPr lang="en-IN" sz="2400" dirty="0" smtClean="0"/>
              <a:t> </a:t>
            </a:r>
            <a:r>
              <a:rPr lang="en-IN" sz="2400" dirty="0"/>
              <a:t>‘vanishes.’ </a:t>
            </a:r>
            <a:r>
              <a:rPr lang="en-IN" sz="2400" dirty="0" smtClean="0"/>
              <a:t> </a:t>
            </a:r>
          </a:p>
          <a:p>
            <a:pPr lvl="0">
              <a:buFont typeface="Wingdings" pitchFamily="2" charset="2"/>
              <a:buChar char="Ø"/>
            </a:pPr>
            <a:endParaRPr lang="en-IN" sz="2400" dirty="0" smtClean="0"/>
          </a:p>
          <a:p>
            <a:pPr lvl="0">
              <a:buFont typeface="Wingdings" pitchFamily="2" charset="2"/>
              <a:buChar char="Ø"/>
            </a:pPr>
            <a:r>
              <a:rPr lang="en-IN" sz="2400" dirty="0" smtClean="0"/>
              <a:t>She </a:t>
            </a:r>
            <a:r>
              <a:rPr lang="en-IN" sz="2400" dirty="0"/>
              <a:t>was rescued and nursed back to life by </a:t>
            </a:r>
            <a:r>
              <a:rPr lang="en-IN" sz="2400" dirty="0" err="1" smtClean="0"/>
              <a:t>Tamij</a:t>
            </a:r>
            <a:r>
              <a:rPr lang="en-IN" sz="2400" dirty="0" smtClean="0"/>
              <a:t> </a:t>
            </a:r>
            <a:r>
              <a:rPr lang="en-IN" sz="2400" dirty="0" err="1" smtClean="0"/>
              <a:t>Saheb</a:t>
            </a:r>
            <a:r>
              <a:rPr lang="en-IN" sz="2400" dirty="0" smtClean="0"/>
              <a:t> </a:t>
            </a:r>
            <a:r>
              <a:rPr lang="en-IN" sz="2400" dirty="0"/>
              <a:t>and his family.</a:t>
            </a:r>
          </a:p>
          <a:p>
            <a:pPr lvl="0">
              <a:buNone/>
            </a:pPr>
            <a:endParaRPr lang="en-US" sz="2400" dirty="0"/>
          </a:p>
          <a:p>
            <a:endParaRPr lang="en-US" sz="20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a:bodyPr>
          <a:lstStyle/>
          <a:p>
            <a:r>
              <a:rPr lang="en-IN" sz="2000" b="1" dirty="0"/>
              <a:t>Chapter – III</a:t>
            </a:r>
            <a:r>
              <a:rPr lang="en-US" sz="2000" dirty="0"/>
              <a:t/>
            </a:r>
            <a:br>
              <a:rPr lang="en-US" sz="2000" dirty="0"/>
            </a:br>
            <a:r>
              <a:rPr lang="en-IN" sz="2000" b="1" dirty="0"/>
              <a:t>Abducted Women and Forced Marriages in Partition Fiction</a:t>
            </a:r>
            <a:endParaRPr lang="en-US" sz="2000" dirty="0"/>
          </a:p>
        </p:txBody>
      </p:sp>
      <p:sp>
        <p:nvSpPr>
          <p:cNvPr id="3" name="Content Placeholder 2"/>
          <p:cNvSpPr>
            <a:spLocks noGrp="1"/>
          </p:cNvSpPr>
          <p:nvPr>
            <p:ph idx="1"/>
          </p:nvPr>
        </p:nvSpPr>
        <p:spPr>
          <a:xfrm>
            <a:off x="357158" y="1142984"/>
            <a:ext cx="8572560" cy="5334016"/>
          </a:xfrm>
        </p:spPr>
        <p:txBody>
          <a:bodyPr>
            <a:normAutofit/>
          </a:bodyPr>
          <a:lstStyle/>
          <a:p>
            <a:pPr>
              <a:buFont typeface="Wingdings" pitchFamily="2" charset="2"/>
              <a:buChar char="Ø"/>
            </a:pPr>
            <a:r>
              <a:rPr lang="en-IN" sz="2800" dirty="0"/>
              <a:t>Though </a:t>
            </a:r>
            <a:r>
              <a:rPr lang="en-IN" sz="2800" dirty="0" err="1" smtClean="0"/>
              <a:t>Tamij</a:t>
            </a:r>
            <a:r>
              <a:rPr lang="en-IN" sz="2800" dirty="0" smtClean="0"/>
              <a:t> </a:t>
            </a:r>
            <a:r>
              <a:rPr lang="en-IN" sz="2800" dirty="0" err="1" smtClean="0"/>
              <a:t>Saheb</a:t>
            </a:r>
            <a:r>
              <a:rPr lang="en-IN" sz="2800" dirty="0" smtClean="0"/>
              <a:t> and his sons </a:t>
            </a:r>
            <a:r>
              <a:rPr lang="en-IN" sz="2800" dirty="0"/>
              <a:t>dutifully </a:t>
            </a:r>
            <a:r>
              <a:rPr lang="en-IN" sz="2800" dirty="0" smtClean="0"/>
              <a:t>brought </a:t>
            </a:r>
            <a:r>
              <a:rPr lang="en-IN" sz="2800" dirty="0" err="1" smtClean="0"/>
              <a:t>Sutara</a:t>
            </a:r>
            <a:r>
              <a:rPr lang="en-IN" sz="2800" dirty="0" smtClean="0"/>
              <a:t> </a:t>
            </a:r>
            <a:r>
              <a:rPr lang="en-IN" sz="2800" dirty="0"/>
              <a:t>to her family, </a:t>
            </a:r>
            <a:r>
              <a:rPr lang="en-IN" sz="2800" dirty="0" smtClean="0"/>
              <a:t>but </a:t>
            </a:r>
            <a:r>
              <a:rPr lang="en-IN" sz="2800" dirty="0" err="1" smtClean="0"/>
              <a:t>Sutara’s</a:t>
            </a:r>
            <a:r>
              <a:rPr lang="en-IN" sz="2800" dirty="0" smtClean="0"/>
              <a:t> brothers </a:t>
            </a:r>
            <a:r>
              <a:rPr lang="en-IN" sz="2800" dirty="0"/>
              <a:t>do not show much interest in </a:t>
            </a:r>
            <a:r>
              <a:rPr lang="en-IN" sz="2800" dirty="0" smtClean="0"/>
              <a:t>taking </a:t>
            </a:r>
            <a:r>
              <a:rPr lang="en-IN" sz="2800" dirty="0"/>
              <a:t>their sister </a:t>
            </a:r>
            <a:r>
              <a:rPr lang="en-IN" sz="2800" dirty="0" smtClean="0"/>
              <a:t>back as she had spent days in a Muslim household.  </a:t>
            </a:r>
            <a:endParaRPr lang="en-IN" sz="2800" dirty="0"/>
          </a:p>
          <a:p>
            <a:pPr lvl="0">
              <a:buNone/>
            </a:pPr>
            <a:endParaRPr lang="en-US" sz="2800" dirty="0"/>
          </a:p>
          <a:p>
            <a:pPr lvl="0">
              <a:buFont typeface="Wingdings" pitchFamily="2" charset="2"/>
              <a:buChar char="Ø"/>
            </a:pPr>
            <a:r>
              <a:rPr lang="en-IN" sz="2800" dirty="0" smtClean="0"/>
              <a:t>She </a:t>
            </a:r>
            <a:r>
              <a:rPr lang="en-IN" sz="2800" dirty="0"/>
              <a:t>was not treated well and If she had claimed to have not been raped, no </a:t>
            </a:r>
            <a:r>
              <a:rPr lang="en-IN" sz="2800" dirty="0" smtClean="0"/>
              <a:t>one </a:t>
            </a:r>
            <a:r>
              <a:rPr lang="en-IN" sz="2800" dirty="0"/>
              <a:t>would have believed her because she had been at the centre of a Hindu-</a:t>
            </a:r>
          </a:p>
          <a:p>
            <a:pPr lvl="0">
              <a:buNone/>
            </a:pPr>
            <a:r>
              <a:rPr lang="en-IN" sz="2800" dirty="0" smtClean="0"/>
              <a:t>	Muslim </a:t>
            </a:r>
            <a:r>
              <a:rPr lang="en-IN" sz="2800" dirty="0"/>
              <a:t>riot </a:t>
            </a:r>
            <a:r>
              <a:rPr lang="en-IN" sz="2800" dirty="0" smtClean="0"/>
              <a:t>and had spent days in a Muslim household.</a:t>
            </a:r>
            <a:endParaRPr lang="en-US" sz="2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a:bodyPr>
          <a:lstStyle/>
          <a:p>
            <a:r>
              <a:rPr lang="en-IN" sz="2000" b="1" dirty="0"/>
              <a:t>Chapter – III</a:t>
            </a:r>
            <a:r>
              <a:rPr lang="en-US" sz="2000" dirty="0"/>
              <a:t/>
            </a:r>
            <a:br>
              <a:rPr lang="en-US" sz="2000" dirty="0"/>
            </a:br>
            <a:r>
              <a:rPr lang="en-IN" sz="2000" b="1" dirty="0"/>
              <a:t>Abducted Women and Forced Marriages in Partition Fiction</a:t>
            </a:r>
            <a:endParaRPr lang="en-US" sz="2000" dirty="0"/>
          </a:p>
        </p:txBody>
      </p:sp>
      <p:sp>
        <p:nvSpPr>
          <p:cNvPr id="3" name="Content Placeholder 2"/>
          <p:cNvSpPr>
            <a:spLocks noGrp="1"/>
          </p:cNvSpPr>
          <p:nvPr>
            <p:ph idx="1"/>
          </p:nvPr>
        </p:nvSpPr>
        <p:spPr>
          <a:xfrm>
            <a:off x="457200" y="1000108"/>
            <a:ext cx="8229600" cy="5126055"/>
          </a:xfrm>
        </p:spPr>
        <p:txBody>
          <a:bodyPr>
            <a:normAutofit/>
          </a:bodyPr>
          <a:lstStyle/>
          <a:p>
            <a:pPr lvl="0" algn="ctr">
              <a:buNone/>
            </a:pPr>
            <a:r>
              <a:rPr lang="en-IN" sz="2000" b="1" i="1" dirty="0" smtClean="0">
                <a:solidFill>
                  <a:srgbClr val="FF0000"/>
                </a:solidFill>
              </a:rPr>
              <a:t>Cracking India</a:t>
            </a:r>
            <a:r>
              <a:rPr lang="en-IN" sz="2000" b="1" dirty="0" smtClean="0">
                <a:solidFill>
                  <a:srgbClr val="FF0000"/>
                </a:solidFill>
              </a:rPr>
              <a:t> by </a:t>
            </a:r>
            <a:r>
              <a:rPr lang="en-IN" sz="2000" b="1" dirty="0" err="1" smtClean="0">
                <a:solidFill>
                  <a:srgbClr val="FF0000"/>
                </a:solidFill>
              </a:rPr>
              <a:t>Bapsi</a:t>
            </a:r>
            <a:r>
              <a:rPr lang="en-IN" sz="2000" b="1" dirty="0" smtClean="0">
                <a:solidFill>
                  <a:srgbClr val="FF0000"/>
                </a:solidFill>
              </a:rPr>
              <a:t> </a:t>
            </a:r>
            <a:r>
              <a:rPr lang="en-IN" sz="2000" b="1" dirty="0" err="1" smtClean="0">
                <a:solidFill>
                  <a:srgbClr val="FF0000"/>
                </a:solidFill>
              </a:rPr>
              <a:t>Sidhwa</a:t>
            </a:r>
            <a:r>
              <a:rPr lang="en-IN" sz="2000" b="1" dirty="0" smtClean="0">
                <a:solidFill>
                  <a:srgbClr val="FF0000"/>
                </a:solidFill>
              </a:rPr>
              <a:t> </a:t>
            </a:r>
          </a:p>
          <a:p>
            <a:pPr lvl="0">
              <a:buFont typeface="Wingdings" pitchFamily="2" charset="2"/>
              <a:buChar char="Ø"/>
            </a:pPr>
            <a:r>
              <a:rPr lang="en-IN" sz="2000" dirty="0" smtClean="0"/>
              <a:t>It is </a:t>
            </a:r>
            <a:r>
              <a:rPr lang="en-IN" sz="2000" dirty="0"/>
              <a:t>another significant testament of a </a:t>
            </a:r>
            <a:r>
              <a:rPr lang="en-IN" sz="2000" b="1" dirty="0" err="1" smtClean="0"/>
              <a:t>gynocentric</a:t>
            </a:r>
            <a:r>
              <a:rPr lang="en-IN" sz="2000" dirty="0" smtClean="0"/>
              <a:t> </a:t>
            </a:r>
            <a:r>
              <a:rPr lang="en-IN" sz="2000" dirty="0"/>
              <a:t>perspective of </a:t>
            </a:r>
            <a:r>
              <a:rPr lang="en-IN" sz="2000" dirty="0" smtClean="0"/>
              <a:t>reality.</a:t>
            </a:r>
          </a:p>
          <a:p>
            <a:pPr lvl="0">
              <a:buFont typeface="Wingdings" pitchFamily="2" charset="2"/>
              <a:buChar char="Ø"/>
            </a:pPr>
            <a:endParaRPr lang="en-IN" sz="2000" dirty="0" smtClean="0"/>
          </a:p>
          <a:p>
            <a:pPr lvl="0">
              <a:buFont typeface="Wingdings" pitchFamily="2" charset="2"/>
              <a:buChar char="Ø"/>
            </a:pPr>
            <a:r>
              <a:rPr lang="en-IN" sz="2000" dirty="0" smtClean="0"/>
              <a:t>Ayah, the protagonist  </a:t>
            </a:r>
            <a:r>
              <a:rPr lang="en-IN" sz="2000" dirty="0"/>
              <a:t>is also kidnapped and forced to marry Ice- Candy-Man, </a:t>
            </a:r>
            <a:r>
              <a:rPr lang="en-IN" sz="2000" dirty="0" smtClean="0"/>
              <a:t>a Muslim, while she </a:t>
            </a:r>
            <a:r>
              <a:rPr lang="en-IN" sz="2000" dirty="0"/>
              <a:t>is Hindu</a:t>
            </a:r>
            <a:r>
              <a:rPr lang="en-IN" sz="2000" dirty="0" smtClean="0"/>
              <a:t>. He </a:t>
            </a:r>
            <a:r>
              <a:rPr lang="en-IN" sz="2000" dirty="0"/>
              <a:t>changes her name from </a:t>
            </a:r>
            <a:r>
              <a:rPr lang="en-IN" sz="2000" dirty="0" err="1"/>
              <a:t>Shanta</a:t>
            </a:r>
            <a:r>
              <a:rPr lang="en-IN" sz="2000" dirty="0"/>
              <a:t> to </a:t>
            </a:r>
            <a:r>
              <a:rPr lang="en-IN" sz="2000" dirty="0" err="1"/>
              <a:t>Mumtaz</a:t>
            </a:r>
            <a:r>
              <a:rPr lang="en-IN" sz="2000" dirty="0"/>
              <a:t>, a Muslim name. </a:t>
            </a:r>
            <a:endParaRPr lang="en-IN" sz="2000" dirty="0" smtClean="0"/>
          </a:p>
          <a:p>
            <a:pPr lvl="0">
              <a:buNone/>
            </a:pPr>
            <a:endParaRPr lang="en-IN" sz="2000" dirty="0" smtClean="0"/>
          </a:p>
          <a:p>
            <a:pPr lvl="0">
              <a:buFont typeface="Wingdings" pitchFamily="2" charset="2"/>
              <a:buChar char="Ø"/>
            </a:pPr>
            <a:r>
              <a:rPr lang="en-IN" sz="2000" b="1" dirty="0" smtClean="0"/>
              <a:t>Revenge</a:t>
            </a:r>
            <a:r>
              <a:rPr lang="en-IN" sz="2000" dirty="0" smtClean="0"/>
              <a:t> </a:t>
            </a:r>
            <a:r>
              <a:rPr lang="en-IN" sz="2000" dirty="0"/>
              <a:t>becomes the major motivation for the Ice-Candy-Man </a:t>
            </a:r>
            <a:r>
              <a:rPr lang="en-IN" sz="2000" dirty="0" smtClean="0"/>
              <a:t>and his </a:t>
            </a:r>
            <a:r>
              <a:rPr lang="en-IN" sz="2000" dirty="0"/>
              <a:t>friends.</a:t>
            </a:r>
            <a:endParaRPr lang="en-US" sz="2000" dirty="0"/>
          </a:p>
          <a:p>
            <a:pPr lvl="0">
              <a:buFont typeface="Wingdings" pitchFamily="2" charset="2"/>
              <a:buChar char="Ø"/>
            </a:pPr>
            <a:r>
              <a:rPr lang="en-IN" sz="2000" dirty="0" smtClean="0"/>
              <a:t>He has witnessed violence against other Muslims as well, including women and children. The novelist describes an ugly scene through the eyes of Ice-Candy-Man:</a:t>
            </a:r>
          </a:p>
          <a:p>
            <a:pPr>
              <a:buNone/>
            </a:pPr>
            <a:r>
              <a:rPr lang="en-IN" sz="2000" b="1" i="1" dirty="0" smtClean="0"/>
              <a:t>	A train from </a:t>
            </a:r>
            <a:r>
              <a:rPr lang="en-IN" sz="2000" b="1" i="1" dirty="0" err="1" smtClean="0"/>
              <a:t>Gurdaspur</a:t>
            </a:r>
            <a:r>
              <a:rPr lang="en-IN" sz="2000" b="1" i="1" dirty="0" smtClean="0"/>
              <a:t> has just come in...  Everyone it is dead. Everyone is butchered.  They are all </a:t>
            </a:r>
            <a:r>
              <a:rPr lang="en-IN" sz="2000" b="1" i="1" dirty="0" err="1" smtClean="0"/>
              <a:t>Musalmans</a:t>
            </a:r>
            <a:r>
              <a:rPr lang="en-IN" sz="2000" b="1" i="1" dirty="0" smtClean="0"/>
              <a:t>.  There are no young women among the dead. Only two gunny bags full of breasts of women. (CI, 149)</a:t>
            </a:r>
          </a:p>
          <a:p>
            <a:pPr>
              <a:buNone/>
            </a:pPr>
            <a:endParaRPr lang="en-IN" sz="2000" b="1" i="1" dirty="0" smtClean="0"/>
          </a:p>
          <a:p>
            <a:endParaRPr lang="en-US" sz="2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Autofit/>
          </a:bodyPr>
          <a:lstStyle/>
          <a:p>
            <a:r>
              <a:rPr lang="en-IN" sz="2000" b="1" dirty="0"/>
              <a:t>Chapter – III</a:t>
            </a:r>
            <a:r>
              <a:rPr lang="en-US" sz="2000" dirty="0"/>
              <a:t/>
            </a:r>
            <a:br>
              <a:rPr lang="en-US" sz="2000" dirty="0"/>
            </a:br>
            <a:r>
              <a:rPr lang="en-IN" sz="2000" b="1" dirty="0"/>
              <a:t>Abducted Women and Forced Marriages in Partition Fiction</a:t>
            </a:r>
            <a:endParaRPr lang="en-US" sz="2000" dirty="0"/>
          </a:p>
        </p:txBody>
      </p:sp>
      <p:sp>
        <p:nvSpPr>
          <p:cNvPr id="3" name="Content Placeholder 2"/>
          <p:cNvSpPr>
            <a:spLocks noGrp="1"/>
          </p:cNvSpPr>
          <p:nvPr>
            <p:ph idx="1"/>
          </p:nvPr>
        </p:nvSpPr>
        <p:spPr>
          <a:xfrm>
            <a:off x="381000" y="1071546"/>
            <a:ext cx="8229600" cy="5283217"/>
          </a:xfrm>
        </p:spPr>
        <p:txBody>
          <a:bodyPr>
            <a:normAutofit fontScale="92500" lnSpcReduction="20000"/>
          </a:bodyPr>
          <a:lstStyle/>
          <a:p>
            <a:pPr lvl="0" algn="ctr">
              <a:buNone/>
            </a:pPr>
            <a:r>
              <a:rPr lang="en-US" sz="2000" b="1" i="1" dirty="0" err="1" smtClean="0">
                <a:solidFill>
                  <a:srgbClr val="FF0000"/>
                </a:solidFill>
              </a:rPr>
              <a:t>Noor</a:t>
            </a:r>
            <a:endParaRPr lang="en-US" sz="2000" b="1" i="1" dirty="0">
              <a:solidFill>
                <a:srgbClr val="FF0000"/>
              </a:solidFill>
            </a:endParaRPr>
          </a:p>
          <a:p>
            <a:pPr lvl="0">
              <a:buFont typeface="Wingdings" pitchFamily="2" charset="2"/>
              <a:buChar char="Ø"/>
            </a:pPr>
            <a:r>
              <a:rPr lang="en-IN" sz="2800" dirty="0" smtClean="0"/>
              <a:t>Explores </a:t>
            </a:r>
            <a:r>
              <a:rPr lang="en-IN" sz="2800" dirty="0"/>
              <a:t>society's silence and forgetting of atrocities that were perpetrated by </a:t>
            </a:r>
            <a:r>
              <a:rPr lang="en-IN" sz="2800" dirty="0" smtClean="0"/>
              <a:t>the </a:t>
            </a:r>
            <a:r>
              <a:rPr lang="en-IN" sz="2800" dirty="0"/>
              <a:t>Pakistani army.</a:t>
            </a:r>
          </a:p>
          <a:p>
            <a:pPr lvl="0">
              <a:buNone/>
            </a:pPr>
            <a:endParaRPr lang="en-US" sz="2800" dirty="0"/>
          </a:p>
          <a:p>
            <a:pPr lvl="0">
              <a:buFont typeface="Wingdings" pitchFamily="2" charset="2"/>
              <a:buChar char="Ø"/>
            </a:pPr>
            <a:r>
              <a:rPr lang="en-IN" sz="2800" dirty="0"/>
              <a:t>Khan's </a:t>
            </a:r>
            <a:r>
              <a:rPr lang="en-IN" sz="2800" dirty="0" smtClean="0"/>
              <a:t>attempts </a:t>
            </a:r>
            <a:r>
              <a:rPr lang="en-IN" sz="2800" dirty="0"/>
              <a:t>to tell the story of the war through the lives of people who </a:t>
            </a:r>
            <a:r>
              <a:rPr lang="en-IN" sz="2800" dirty="0" smtClean="0"/>
              <a:t>fought </a:t>
            </a:r>
            <a:r>
              <a:rPr lang="en-IN" sz="2800" dirty="0"/>
              <a:t>it and lived through it after the surrender</a:t>
            </a:r>
            <a:r>
              <a:rPr lang="en-IN" sz="2800" dirty="0" smtClean="0"/>
              <a:t>.</a:t>
            </a:r>
          </a:p>
          <a:p>
            <a:pPr lvl="0">
              <a:buFont typeface="Wingdings" pitchFamily="2" charset="2"/>
              <a:buChar char="Ø"/>
            </a:pPr>
            <a:endParaRPr lang="en-IN" sz="2800" dirty="0" smtClean="0"/>
          </a:p>
          <a:p>
            <a:pPr lvl="0">
              <a:buFont typeface="Wingdings" pitchFamily="2" charset="2"/>
              <a:buChar char="Ø"/>
            </a:pPr>
            <a:r>
              <a:rPr lang="en-IN" sz="2800" dirty="0" smtClean="0"/>
              <a:t>Ali the West Pakistan Army soldier, remembers the young woman parading up and down the platform at the train station. This was the woman with no breasts. The no - breasted woman recounts several stories that attest to the military' atrocities in East Pakistan</a:t>
            </a:r>
          </a:p>
          <a:p>
            <a:pPr lvl="0">
              <a:buFont typeface="Wingdings" pitchFamily="2" charset="2"/>
              <a:buChar char="Ø"/>
            </a:pPr>
            <a:r>
              <a:rPr lang="en-IN" sz="2800" dirty="0" smtClean="0"/>
              <a:t>As a Pakistani soldier in his youth, Ali also involved in the atrocities .</a:t>
            </a:r>
          </a:p>
          <a:p>
            <a:pPr lvl="0">
              <a:buFont typeface="Wingdings" pitchFamily="2" charset="2"/>
              <a:buChar char="Ø"/>
            </a:pPr>
            <a:endParaRPr lang="en-US" sz="2000" dirty="0"/>
          </a:p>
          <a:p>
            <a:endParaRPr lang="en-US" sz="2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a:bodyPr>
          <a:lstStyle/>
          <a:p>
            <a:r>
              <a:rPr lang="en-IN" sz="2000" b="1" dirty="0"/>
              <a:t>Chapter – III</a:t>
            </a:r>
            <a:r>
              <a:rPr lang="en-US" sz="2000" dirty="0"/>
              <a:t/>
            </a:r>
            <a:br>
              <a:rPr lang="en-US" sz="2000" dirty="0"/>
            </a:br>
            <a:r>
              <a:rPr lang="en-IN" sz="2000" b="1" dirty="0"/>
              <a:t>Abducted Women and Forced Marriages in Partition Fiction</a:t>
            </a:r>
            <a:endParaRPr lang="en-US" sz="2000" dirty="0"/>
          </a:p>
        </p:txBody>
      </p:sp>
      <p:sp>
        <p:nvSpPr>
          <p:cNvPr id="3" name="Content Placeholder 2"/>
          <p:cNvSpPr>
            <a:spLocks noGrp="1"/>
          </p:cNvSpPr>
          <p:nvPr>
            <p:ph idx="1"/>
          </p:nvPr>
        </p:nvSpPr>
        <p:spPr>
          <a:xfrm>
            <a:off x="457200" y="1071546"/>
            <a:ext cx="8229600" cy="5481654"/>
          </a:xfrm>
        </p:spPr>
        <p:txBody>
          <a:bodyPr>
            <a:noAutofit/>
          </a:bodyPr>
          <a:lstStyle/>
          <a:p>
            <a:pPr lvl="0" algn="ctr">
              <a:buNone/>
            </a:pPr>
            <a:r>
              <a:rPr lang="en-IN" sz="2000" b="1" dirty="0" err="1" smtClean="0">
                <a:solidFill>
                  <a:srgbClr val="FF0000"/>
                </a:solidFill>
              </a:rPr>
              <a:t>Tahmima</a:t>
            </a:r>
            <a:r>
              <a:rPr lang="en-IN" sz="2000" b="1" dirty="0" smtClean="0">
                <a:solidFill>
                  <a:srgbClr val="FF0000"/>
                </a:solidFill>
              </a:rPr>
              <a:t> </a:t>
            </a:r>
            <a:r>
              <a:rPr lang="en-IN" sz="2000" b="1" dirty="0" err="1" smtClean="0">
                <a:solidFill>
                  <a:srgbClr val="FF0000"/>
                </a:solidFill>
              </a:rPr>
              <a:t>Anam’s</a:t>
            </a:r>
            <a:r>
              <a:rPr lang="en-IN" sz="2000" b="1" dirty="0" smtClean="0">
                <a:solidFill>
                  <a:srgbClr val="FF0000"/>
                </a:solidFill>
              </a:rPr>
              <a:t>  </a:t>
            </a:r>
            <a:r>
              <a:rPr lang="en-IN" sz="2000" b="1" i="1" dirty="0" smtClean="0">
                <a:solidFill>
                  <a:srgbClr val="FF0000"/>
                </a:solidFill>
              </a:rPr>
              <a:t>A </a:t>
            </a:r>
            <a:r>
              <a:rPr lang="en-IN" sz="2000" b="1" i="1" dirty="0">
                <a:solidFill>
                  <a:srgbClr val="FF0000"/>
                </a:solidFill>
              </a:rPr>
              <a:t>Golden </a:t>
            </a:r>
            <a:r>
              <a:rPr lang="en-IN" sz="2000" b="1" i="1" dirty="0" smtClean="0">
                <a:solidFill>
                  <a:srgbClr val="FF0000"/>
                </a:solidFill>
              </a:rPr>
              <a:t>Age</a:t>
            </a:r>
          </a:p>
          <a:p>
            <a:pPr lvl="0">
              <a:buFont typeface="Wingdings" pitchFamily="2" charset="2"/>
              <a:buChar char="Ø"/>
            </a:pPr>
            <a:r>
              <a:rPr lang="en-IN" sz="2400" dirty="0" smtClean="0"/>
              <a:t>The novel portrays </a:t>
            </a:r>
            <a:r>
              <a:rPr lang="en-IN" sz="2400" dirty="0"/>
              <a:t>the women </a:t>
            </a:r>
            <a:r>
              <a:rPr lang="en-IN" sz="2400" dirty="0" smtClean="0"/>
              <a:t>victims. </a:t>
            </a:r>
          </a:p>
          <a:p>
            <a:pPr lvl="0">
              <a:buFont typeface="Wingdings" pitchFamily="2" charset="2"/>
              <a:buChar char="Ø"/>
            </a:pPr>
            <a:r>
              <a:rPr lang="en-IN" sz="2400" dirty="0" smtClean="0"/>
              <a:t>A girl named </a:t>
            </a:r>
            <a:r>
              <a:rPr lang="en-IN" sz="2400" dirty="0" err="1" smtClean="0"/>
              <a:t>Sharmeen</a:t>
            </a:r>
            <a:r>
              <a:rPr lang="en-IN" sz="2400" dirty="0" smtClean="0"/>
              <a:t>, was captured, tortured, raped and what not by the West Pakistan Army.</a:t>
            </a:r>
          </a:p>
          <a:p>
            <a:pPr lvl="0">
              <a:buFont typeface="Wingdings" pitchFamily="2" charset="2"/>
              <a:buChar char="Ø"/>
            </a:pPr>
            <a:endParaRPr lang="en-IN" sz="2400" dirty="0" smtClean="0"/>
          </a:p>
          <a:p>
            <a:pPr lvl="0">
              <a:buFont typeface="Wingdings" pitchFamily="2" charset="2"/>
              <a:buChar char="Ø"/>
            </a:pPr>
            <a:r>
              <a:rPr lang="en-IN" sz="2400" dirty="0" smtClean="0"/>
              <a:t>War and violence compelled the </a:t>
            </a:r>
            <a:r>
              <a:rPr lang="en-IN" sz="2400" dirty="0" err="1" smtClean="0"/>
              <a:t>Senguptas</a:t>
            </a:r>
            <a:r>
              <a:rPr lang="en-IN" sz="2400" dirty="0" smtClean="0"/>
              <a:t>, the tenant of </a:t>
            </a:r>
            <a:r>
              <a:rPr lang="en-IN" sz="2400" dirty="0" err="1" smtClean="0"/>
              <a:t>Rehana</a:t>
            </a:r>
            <a:r>
              <a:rPr lang="en-IN" sz="2400" dirty="0" smtClean="0"/>
              <a:t>, to leave for their ancestral village as it is not safe to live in the city like Dhaka.</a:t>
            </a:r>
          </a:p>
          <a:p>
            <a:pPr lvl="0">
              <a:buFont typeface="Wingdings" pitchFamily="2" charset="2"/>
              <a:buChar char="Ø"/>
            </a:pPr>
            <a:endParaRPr lang="en-IN" sz="2400" dirty="0" smtClean="0"/>
          </a:p>
          <a:p>
            <a:pPr lvl="0">
              <a:buFont typeface="Wingdings" pitchFamily="2" charset="2"/>
              <a:buChar char="Ø"/>
            </a:pPr>
            <a:r>
              <a:rPr lang="en-IN" sz="2400" dirty="0" smtClean="0"/>
              <a:t>Liberation War caused women like </a:t>
            </a:r>
            <a:r>
              <a:rPr lang="en-IN" sz="2400" dirty="0" err="1" smtClean="0"/>
              <a:t>Mrs.Chowdhury</a:t>
            </a:r>
            <a:r>
              <a:rPr lang="en-IN" sz="2400" dirty="0" smtClean="0"/>
              <a:t>, a neighbour of </a:t>
            </a:r>
            <a:r>
              <a:rPr lang="en-IN" sz="2400" dirty="0" err="1" smtClean="0"/>
              <a:t>Rehana</a:t>
            </a:r>
            <a:r>
              <a:rPr lang="en-IN" sz="2400" dirty="0" smtClean="0"/>
              <a:t> to behave hysterical. </a:t>
            </a:r>
            <a:r>
              <a:rPr lang="en-IN" sz="2400" dirty="0" err="1" smtClean="0"/>
              <a:t>Silvi’s</a:t>
            </a:r>
            <a:r>
              <a:rPr lang="en-IN" sz="2400" dirty="0" smtClean="0"/>
              <a:t> unplanned marriage with </a:t>
            </a:r>
            <a:r>
              <a:rPr lang="en-IN" sz="2400" dirty="0" err="1" smtClean="0"/>
              <a:t>Sabeer</a:t>
            </a:r>
            <a:r>
              <a:rPr lang="en-IN" sz="2400" dirty="0" smtClean="0"/>
              <a:t>, an army officer, is also an consequence of war-time freak.</a:t>
            </a:r>
          </a:p>
          <a:p>
            <a:pPr lvl="0">
              <a:buNone/>
            </a:pPr>
            <a:endParaRPr lang="en-US" sz="20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a:bodyPr>
          <a:lstStyle/>
          <a:p>
            <a:r>
              <a:rPr lang="en-IN" sz="2000" b="1" dirty="0"/>
              <a:t>Chapter – III</a:t>
            </a:r>
            <a:r>
              <a:rPr lang="en-US" sz="2000" dirty="0"/>
              <a:t/>
            </a:r>
            <a:br>
              <a:rPr lang="en-US" sz="2000" dirty="0"/>
            </a:br>
            <a:r>
              <a:rPr lang="en-IN" sz="2000" b="1" dirty="0"/>
              <a:t>Abducted Women and Forced Marriages in Partition Fiction</a:t>
            </a:r>
            <a:endParaRPr lang="en-US" sz="2000" dirty="0"/>
          </a:p>
        </p:txBody>
      </p:sp>
      <p:sp>
        <p:nvSpPr>
          <p:cNvPr id="3" name="Content Placeholder 2"/>
          <p:cNvSpPr>
            <a:spLocks noGrp="1"/>
          </p:cNvSpPr>
          <p:nvPr>
            <p:ph idx="1"/>
          </p:nvPr>
        </p:nvSpPr>
        <p:spPr>
          <a:xfrm>
            <a:off x="457200" y="1071546"/>
            <a:ext cx="8229600" cy="5481654"/>
          </a:xfrm>
        </p:spPr>
        <p:txBody>
          <a:bodyPr>
            <a:normAutofit/>
          </a:bodyPr>
          <a:lstStyle/>
          <a:p>
            <a:pPr>
              <a:buFont typeface="Wingdings" pitchFamily="2" charset="2"/>
              <a:buChar char="Ø"/>
            </a:pPr>
            <a:r>
              <a:rPr lang="en-IN" sz="2000" dirty="0" smtClean="0"/>
              <a:t>It is very sad that it was fight among Muslims themselves. </a:t>
            </a:r>
          </a:p>
          <a:p>
            <a:pPr lvl="0">
              <a:buNone/>
            </a:pPr>
            <a:r>
              <a:rPr lang="en-IN" sz="2000" dirty="0" smtClean="0"/>
              <a:t>	Though </a:t>
            </a:r>
            <a:r>
              <a:rPr lang="en-IN" sz="2000" dirty="0"/>
              <a:t>there were many reasons that associated with the war, one such </a:t>
            </a:r>
          </a:p>
          <a:p>
            <a:pPr lvl="0">
              <a:buNone/>
            </a:pPr>
            <a:r>
              <a:rPr lang="en-IN" sz="2000" dirty="0" smtClean="0"/>
              <a:t>	reason </a:t>
            </a:r>
            <a:r>
              <a:rPr lang="en-IN" sz="2000" dirty="0"/>
              <a:t>was language</a:t>
            </a:r>
            <a:r>
              <a:rPr lang="en-IN" sz="2000" dirty="0" smtClean="0"/>
              <a:t>.</a:t>
            </a:r>
          </a:p>
          <a:p>
            <a:pPr lvl="0">
              <a:buNone/>
            </a:pPr>
            <a:r>
              <a:rPr lang="en-IN" sz="2000" dirty="0" smtClean="0"/>
              <a:t>		 </a:t>
            </a:r>
            <a:r>
              <a:rPr lang="en-IN" sz="2000" dirty="0"/>
              <a:t>Islam forbids treating any language superior or inferior.</a:t>
            </a:r>
          </a:p>
          <a:p>
            <a:pPr lvl="0">
              <a:buNone/>
            </a:pPr>
            <a:endParaRPr lang="en-US" sz="2000" dirty="0"/>
          </a:p>
          <a:p>
            <a:pPr lvl="0" algn="ctr">
              <a:buNone/>
            </a:pPr>
            <a:r>
              <a:rPr lang="en-IN" sz="2000" b="1" i="1" dirty="0"/>
              <a:t>All mankind is from Adam and Eve.  An Arab has no superiority over a non-</a:t>
            </a:r>
          </a:p>
          <a:p>
            <a:pPr lvl="0" algn="ctr">
              <a:buNone/>
            </a:pPr>
            <a:r>
              <a:rPr lang="en-IN" sz="2000" b="1" i="1" dirty="0"/>
              <a:t>Arab, nor does a non-Arab have any superiority over an Arab; a white has no </a:t>
            </a:r>
          </a:p>
          <a:p>
            <a:pPr lvl="0" algn="ctr">
              <a:buNone/>
            </a:pPr>
            <a:r>
              <a:rPr lang="en-IN" sz="2000" b="1" i="1" dirty="0"/>
              <a:t>superiority over a black, nor does a black have any superiority over a white; </a:t>
            </a:r>
          </a:p>
          <a:p>
            <a:pPr lvl="0" algn="ctr">
              <a:buNone/>
            </a:pPr>
            <a:r>
              <a:rPr lang="en-IN" sz="2000" b="1" i="1" dirty="0" smtClean="0"/>
              <a:t>- Prophet Mohamed.</a:t>
            </a:r>
            <a:endParaRPr lang="en-US" sz="2000" dirty="0"/>
          </a:p>
          <a:p>
            <a:pPr lvl="0"/>
            <a:endParaRPr lang="en-IN" sz="2000" dirty="0"/>
          </a:p>
          <a:p>
            <a:pPr lvl="0">
              <a:buFont typeface="Wingdings" pitchFamily="2" charset="2"/>
              <a:buChar char="Ø"/>
            </a:pPr>
            <a:r>
              <a:rPr lang="en-IN" sz="2000" dirty="0"/>
              <a:t>Contrary to the teachings of Islam Pakistani Army (Muslims) treated the </a:t>
            </a:r>
            <a:r>
              <a:rPr lang="en-IN" sz="2000" dirty="0" smtClean="0"/>
              <a:t>non- Urdu </a:t>
            </a:r>
            <a:r>
              <a:rPr lang="en-IN" sz="2000" dirty="0"/>
              <a:t>speakers inferior.</a:t>
            </a:r>
          </a:p>
          <a:p>
            <a:pPr lvl="0">
              <a:buNone/>
            </a:pPr>
            <a:endParaRPr lang="en-US" sz="2000" dirty="0"/>
          </a:p>
          <a:p>
            <a:pPr lvl="0" algn="ctr">
              <a:buNone/>
            </a:pPr>
            <a:r>
              <a:rPr lang="en-IN" sz="2000" b="1" dirty="0">
                <a:solidFill>
                  <a:srgbClr val="FF0000"/>
                </a:solidFill>
              </a:rPr>
              <a:t>Thus, the selected women writers in these </a:t>
            </a:r>
            <a:r>
              <a:rPr lang="en-IN" sz="2000" b="1" dirty="0" err="1">
                <a:solidFill>
                  <a:srgbClr val="FF0000"/>
                </a:solidFill>
              </a:rPr>
              <a:t>gynocentric</a:t>
            </a:r>
            <a:r>
              <a:rPr lang="en-IN" sz="2000" b="1" dirty="0">
                <a:solidFill>
                  <a:srgbClr val="FF0000"/>
                </a:solidFill>
              </a:rPr>
              <a:t> texts portray how </a:t>
            </a:r>
          </a:p>
          <a:p>
            <a:pPr lvl="0" algn="ctr">
              <a:buNone/>
            </a:pPr>
            <a:r>
              <a:rPr lang="en-IN" sz="2000" b="1" dirty="0">
                <a:solidFill>
                  <a:srgbClr val="FF0000"/>
                </a:solidFill>
              </a:rPr>
              <a:t>Women’s bodies became the battleground.	</a:t>
            </a:r>
            <a:endParaRPr lang="en-US" sz="2000" b="1" dirty="0">
              <a:solidFill>
                <a:srgbClr val="FF0000"/>
              </a:solidFill>
            </a:endParaRPr>
          </a:p>
          <a:p>
            <a:endParaRPr lang="en-US" sz="20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09622"/>
          </a:xfrm>
        </p:spPr>
        <p:txBody>
          <a:bodyPr>
            <a:normAutofit fontScale="90000"/>
          </a:bodyPr>
          <a:lstStyle/>
          <a:p>
            <a:r>
              <a:rPr lang="en-IN" sz="2000" b="1" i="1" dirty="0"/>
              <a:t> Chapter - IV</a:t>
            </a:r>
            <a:r>
              <a:rPr lang="en-US" sz="2000" dirty="0"/>
              <a:t/>
            </a:r>
            <a:br>
              <a:rPr lang="en-US" sz="2000" dirty="0"/>
            </a:br>
            <a:r>
              <a:rPr lang="en-IN" sz="2000" b="1" dirty="0"/>
              <a:t>Voices of Female Children: Traversing the Partition through </a:t>
            </a:r>
            <a:br>
              <a:rPr lang="en-IN" sz="2000" b="1" dirty="0"/>
            </a:br>
            <a:r>
              <a:rPr lang="en-IN" sz="2000" b="1" dirty="0"/>
              <a:t>the Lens of Child Narrators and Childhood Experiences </a:t>
            </a:r>
            <a:endParaRPr lang="en-US" sz="2000" dirty="0"/>
          </a:p>
        </p:txBody>
      </p:sp>
      <p:sp>
        <p:nvSpPr>
          <p:cNvPr id="3" name="Content Placeholder 2"/>
          <p:cNvSpPr>
            <a:spLocks noGrp="1"/>
          </p:cNvSpPr>
          <p:nvPr>
            <p:ph idx="1"/>
          </p:nvPr>
        </p:nvSpPr>
        <p:spPr>
          <a:xfrm>
            <a:off x="457200" y="1142984"/>
            <a:ext cx="8458200" cy="5357850"/>
          </a:xfrm>
        </p:spPr>
        <p:txBody>
          <a:bodyPr>
            <a:normAutofit lnSpcReduction="10000"/>
          </a:bodyPr>
          <a:lstStyle/>
          <a:p>
            <a:pPr lvl="0">
              <a:buFont typeface="Wingdings" pitchFamily="2" charset="2"/>
              <a:buChar char="Ø"/>
            </a:pPr>
            <a:r>
              <a:rPr lang="en-US" sz="2400" dirty="0" smtClean="0"/>
              <a:t>Investigates how the selected writers use children as a narrator &amp; how they present the children’s experience during the time of crisis.</a:t>
            </a:r>
          </a:p>
          <a:p>
            <a:pPr lvl="0">
              <a:buFont typeface="Wingdings" pitchFamily="2" charset="2"/>
              <a:buChar char="Ø"/>
            </a:pPr>
            <a:endParaRPr lang="en-IN" sz="2400" dirty="0" smtClean="0"/>
          </a:p>
          <a:p>
            <a:pPr lvl="0">
              <a:buFont typeface="Wingdings" pitchFamily="2" charset="2"/>
              <a:buChar char="Ø"/>
            </a:pPr>
            <a:r>
              <a:rPr lang="en-IN" sz="2400" dirty="0" smtClean="0"/>
              <a:t>In </a:t>
            </a:r>
            <a:r>
              <a:rPr lang="en-IN" sz="2400" dirty="0"/>
              <a:t>Indian fiction in English children hardly ever exist as a significant and </a:t>
            </a:r>
            <a:r>
              <a:rPr lang="en-IN" sz="2400" dirty="0" smtClean="0"/>
              <a:t>progressive </a:t>
            </a:r>
            <a:r>
              <a:rPr lang="en-IN" sz="2400" dirty="0"/>
              <a:t>theme</a:t>
            </a:r>
            <a:r>
              <a:rPr lang="en-IN" sz="2400" dirty="0" smtClean="0"/>
              <a:t>. </a:t>
            </a:r>
          </a:p>
          <a:p>
            <a:pPr lvl="0">
              <a:buFont typeface="Wingdings" pitchFamily="2" charset="2"/>
              <a:buChar char="Ø"/>
            </a:pPr>
            <a:endParaRPr lang="en-IN" sz="2400" dirty="0" smtClean="0"/>
          </a:p>
          <a:p>
            <a:pPr lvl="0">
              <a:buFont typeface="Wingdings" pitchFamily="2" charset="2"/>
              <a:buChar char="Ø"/>
            </a:pPr>
            <a:r>
              <a:rPr lang="en-IN" sz="2400" dirty="0" smtClean="0"/>
              <a:t>The writers present  the </a:t>
            </a:r>
            <a:r>
              <a:rPr lang="en-IN" sz="2400" dirty="0"/>
              <a:t>childhood </a:t>
            </a:r>
            <a:r>
              <a:rPr lang="en-IN" sz="2400" dirty="0" smtClean="0"/>
              <a:t>experiences, through the prism of child narrator: so </a:t>
            </a:r>
            <a:r>
              <a:rPr lang="en-IN" sz="2400" dirty="0"/>
              <a:t>that the reader can realise how cruel the barbaric atrocities of the men of </a:t>
            </a:r>
            <a:r>
              <a:rPr lang="en-IN" sz="2400" dirty="0" smtClean="0"/>
              <a:t> those </a:t>
            </a:r>
            <a:r>
              <a:rPr lang="en-IN" sz="2400" dirty="0"/>
              <a:t>time. </a:t>
            </a:r>
            <a:endParaRPr lang="en-IN" sz="2400" dirty="0" smtClean="0"/>
          </a:p>
          <a:p>
            <a:pPr lvl="0">
              <a:buFont typeface="Wingdings" pitchFamily="2" charset="2"/>
              <a:buChar char="Ø"/>
            </a:pPr>
            <a:endParaRPr lang="en-IN" sz="2400" dirty="0" smtClean="0"/>
          </a:p>
          <a:p>
            <a:pPr lvl="0">
              <a:buFont typeface="Wingdings" pitchFamily="2" charset="2"/>
              <a:buChar char="Ø"/>
            </a:pPr>
            <a:r>
              <a:rPr lang="en-IN" sz="2400" dirty="0" smtClean="0"/>
              <a:t>Among </a:t>
            </a:r>
            <a:r>
              <a:rPr lang="en-IN" sz="2400" dirty="0"/>
              <a:t>them </a:t>
            </a:r>
            <a:r>
              <a:rPr lang="en-IN" sz="2400" dirty="0" err="1" smtClean="0"/>
              <a:t>Attia</a:t>
            </a:r>
            <a:r>
              <a:rPr lang="en-IN" sz="2400" dirty="0" smtClean="0"/>
              <a:t> </a:t>
            </a:r>
            <a:r>
              <a:rPr lang="en-IN" sz="2400" dirty="0" err="1" smtClean="0"/>
              <a:t>Hosain</a:t>
            </a:r>
            <a:r>
              <a:rPr lang="en-IN" sz="2400" dirty="0" smtClean="0"/>
              <a:t> </a:t>
            </a:r>
            <a:r>
              <a:rPr lang="en-IN" sz="2400" dirty="0"/>
              <a:t>female Muslim writer and </a:t>
            </a:r>
            <a:r>
              <a:rPr lang="en-IN" sz="2400" dirty="0" err="1" smtClean="0"/>
              <a:t>Bapsi</a:t>
            </a:r>
            <a:r>
              <a:rPr lang="en-IN" sz="2400" dirty="0" smtClean="0"/>
              <a:t> </a:t>
            </a:r>
            <a:r>
              <a:rPr lang="en-IN" sz="2400" dirty="0" err="1" smtClean="0"/>
              <a:t>Sidwa</a:t>
            </a:r>
            <a:r>
              <a:rPr lang="en-IN" sz="2400" dirty="0"/>
              <a:t>, a </a:t>
            </a:r>
            <a:r>
              <a:rPr lang="en-IN" sz="2400" dirty="0" err="1"/>
              <a:t>Parsi</a:t>
            </a:r>
            <a:r>
              <a:rPr lang="en-IN" sz="2400" dirty="0"/>
              <a:t> living </a:t>
            </a:r>
            <a:r>
              <a:rPr lang="en-IN" sz="2400" dirty="0" smtClean="0"/>
              <a:t>in </a:t>
            </a:r>
            <a:r>
              <a:rPr lang="en-IN" sz="2400" dirty="0"/>
              <a:t>Pakistan during </a:t>
            </a:r>
            <a:r>
              <a:rPr lang="en-IN" sz="2400" dirty="0" smtClean="0"/>
              <a:t>partition depict </a:t>
            </a:r>
            <a:r>
              <a:rPr lang="en-IN" sz="2400" dirty="0"/>
              <a:t>the </a:t>
            </a:r>
            <a:r>
              <a:rPr lang="en-IN" sz="2400" dirty="0" smtClean="0"/>
              <a:t>partition using the girl-child as </a:t>
            </a:r>
            <a:r>
              <a:rPr lang="en-IN" sz="2400" dirty="0"/>
              <a:t>the narrator of the novel. </a:t>
            </a:r>
            <a:endParaRPr lang="en-US" sz="2400" dirty="0"/>
          </a:p>
          <a:p>
            <a:endParaRPr lang="en-US" sz="2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Autofit/>
          </a:bodyPr>
          <a:lstStyle/>
          <a:p>
            <a:r>
              <a:rPr lang="en-IN" sz="2000" b="1" i="1" dirty="0"/>
              <a:t> Chapter - IV</a:t>
            </a:r>
            <a:r>
              <a:rPr lang="en-US" sz="2000" dirty="0"/>
              <a:t/>
            </a:r>
            <a:br>
              <a:rPr lang="en-US" sz="2000" dirty="0"/>
            </a:br>
            <a:r>
              <a:rPr lang="en-IN" sz="2000" b="1" dirty="0"/>
              <a:t>Voices of Female Children: Traversing the Partition through </a:t>
            </a:r>
            <a:br>
              <a:rPr lang="en-IN" sz="2000" b="1" dirty="0"/>
            </a:br>
            <a:r>
              <a:rPr lang="en-IN" sz="2000" b="1" dirty="0"/>
              <a:t>the Lens of Child Narrators and Childhood Experiences </a:t>
            </a:r>
            <a:endParaRPr lang="en-US" sz="2000" dirty="0"/>
          </a:p>
        </p:txBody>
      </p:sp>
      <p:sp>
        <p:nvSpPr>
          <p:cNvPr id="3" name="Content Placeholder 2"/>
          <p:cNvSpPr>
            <a:spLocks noGrp="1"/>
          </p:cNvSpPr>
          <p:nvPr>
            <p:ph idx="1"/>
          </p:nvPr>
        </p:nvSpPr>
        <p:spPr>
          <a:xfrm>
            <a:off x="457200" y="1214422"/>
            <a:ext cx="8229600" cy="5140341"/>
          </a:xfrm>
        </p:spPr>
        <p:txBody>
          <a:bodyPr>
            <a:normAutofit fontScale="77500" lnSpcReduction="20000"/>
          </a:bodyPr>
          <a:lstStyle/>
          <a:p>
            <a:pPr lvl="0">
              <a:buFont typeface="Wingdings" pitchFamily="2" charset="2"/>
              <a:buChar char="Ø"/>
            </a:pPr>
            <a:endParaRPr lang="en-IN" sz="2800" dirty="0" smtClean="0"/>
          </a:p>
          <a:p>
            <a:pPr lvl="0">
              <a:buFont typeface="Wingdings" pitchFamily="2" charset="2"/>
              <a:buChar char="Ø"/>
            </a:pPr>
            <a:r>
              <a:rPr lang="en-IN" sz="2800" dirty="0" err="1" smtClean="0"/>
              <a:t>Attia</a:t>
            </a:r>
            <a:r>
              <a:rPr lang="en-IN" sz="2800" dirty="0" smtClean="0"/>
              <a:t> </a:t>
            </a:r>
            <a:r>
              <a:rPr lang="en-IN" sz="2800" dirty="0" err="1" smtClean="0"/>
              <a:t>Hosian</a:t>
            </a:r>
            <a:r>
              <a:rPr lang="en-IN" sz="2800" dirty="0" smtClean="0"/>
              <a:t> </a:t>
            </a:r>
            <a:r>
              <a:rPr lang="en-IN" sz="2800" dirty="0"/>
              <a:t>records the trauma of Muslims at </a:t>
            </a:r>
            <a:r>
              <a:rPr lang="en-IN" sz="2800" dirty="0" err="1"/>
              <a:t>Lucknow</a:t>
            </a:r>
            <a:r>
              <a:rPr lang="en-IN" sz="2800" dirty="0"/>
              <a:t> through 14 year old </a:t>
            </a:r>
            <a:r>
              <a:rPr lang="en-IN" sz="2800" dirty="0" err="1" smtClean="0"/>
              <a:t>Laila</a:t>
            </a:r>
            <a:r>
              <a:rPr lang="en-IN" sz="2800" dirty="0"/>
              <a:t>, depicts partition and the communal war in her novel.</a:t>
            </a:r>
          </a:p>
          <a:p>
            <a:pPr lvl="0">
              <a:buNone/>
            </a:pPr>
            <a:endParaRPr lang="en-US" sz="2800" dirty="0"/>
          </a:p>
          <a:p>
            <a:pPr lvl="0">
              <a:buFont typeface="Wingdings" pitchFamily="2" charset="2"/>
              <a:buChar char="Ø"/>
            </a:pPr>
            <a:r>
              <a:rPr lang="en-IN" sz="2800" dirty="0" err="1"/>
              <a:t>Sidwa</a:t>
            </a:r>
            <a:r>
              <a:rPr lang="en-IN" sz="2800" dirty="0"/>
              <a:t> in </a:t>
            </a:r>
            <a:r>
              <a:rPr lang="en-IN" sz="2800" i="1" dirty="0"/>
              <a:t>Cracking India </a:t>
            </a:r>
            <a:r>
              <a:rPr lang="en-IN" sz="2800" dirty="0" err="1"/>
              <a:t>usingan</a:t>
            </a:r>
            <a:r>
              <a:rPr lang="en-IN" sz="2800" dirty="0"/>
              <a:t> eight year old </a:t>
            </a:r>
            <a:r>
              <a:rPr lang="en-IN" sz="2800" dirty="0" err="1"/>
              <a:t>Parsi</a:t>
            </a:r>
            <a:r>
              <a:rPr lang="en-IN" sz="2800" dirty="0"/>
              <a:t> girl Lenny as the narrator.</a:t>
            </a:r>
          </a:p>
          <a:p>
            <a:pPr lvl="0">
              <a:buNone/>
            </a:pPr>
            <a:endParaRPr lang="en-US" sz="2800" dirty="0"/>
          </a:p>
          <a:p>
            <a:pPr lvl="0">
              <a:buFont typeface="Wingdings" pitchFamily="2" charset="2"/>
              <a:buChar char="Ø"/>
            </a:pPr>
            <a:r>
              <a:rPr lang="en-IN" sz="2800" dirty="0" smtClean="0"/>
              <a:t>Life </a:t>
            </a:r>
            <a:r>
              <a:rPr lang="en-IN" sz="2800" dirty="0"/>
              <a:t>after the partition is described vividly, through reminiscences and </a:t>
            </a:r>
            <a:r>
              <a:rPr lang="en-IN" sz="2800" dirty="0" smtClean="0"/>
              <a:t>memories </a:t>
            </a:r>
            <a:r>
              <a:rPr lang="en-IN" sz="2800" dirty="0"/>
              <a:t>of </a:t>
            </a:r>
            <a:r>
              <a:rPr lang="en-IN" sz="2800" dirty="0" err="1"/>
              <a:t>Laila</a:t>
            </a:r>
            <a:r>
              <a:rPr lang="en-IN" sz="2800" dirty="0"/>
              <a:t> the child narrator</a:t>
            </a:r>
            <a:r>
              <a:rPr lang="en-IN" sz="2800" dirty="0" smtClean="0"/>
              <a:t>. </a:t>
            </a:r>
            <a:r>
              <a:rPr lang="en-IN" sz="2800" dirty="0" err="1" smtClean="0"/>
              <a:t>Laila</a:t>
            </a:r>
            <a:r>
              <a:rPr lang="en-IN" sz="2800" dirty="0" smtClean="0"/>
              <a:t> views Envy</a:t>
            </a:r>
            <a:r>
              <a:rPr lang="en-IN" sz="2800" dirty="0"/>
              <a:t>, hatred and violence became dominant and the traditional </a:t>
            </a:r>
            <a:r>
              <a:rPr lang="en-IN" sz="2800" dirty="0" err="1"/>
              <a:t>Lucknow</a:t>
            </a:r>
            <a:r>
              <a:rPr lang="en-IN" sz="2800" dirty="0"/>
              <a:t> courtesy </a:t>
            </a:r>
            <a:r>
              <a:rPr lang="en-IN" sz="2800" dirty="0" smtClean="0"/>
              <a:t>is </a:t>
            </a:r>
            <a:r>
              <a:rPr lang="en-IN" sz="2800" dirty="0"/>
              <a:t>completely lost</a:t>
            </a:r>
            <a:r>
              <a:rPr lang="en-IN" sz="2800" dirty="0" smtClean="0"/>
              <a:t>.</a:t>
            </a:r>
          </a:p>
          <a:p>
            <a:pPr>
              <a:buNone/>
            </a:pPr>
            <a:endParaRPr lang="en-IN" sz="2800" dirty="0" smtClean="0"/>
          </a:p>
          <a:p>
            <a:pPr>
              <a:buFont typeface="Wingdings" pitchFamily="2" charset="2"/>
              <a:buChar char="Ø"/>
            </a:pPr>
            <a:r>
              <a:rPr lang="en-IN" sz="2800" dirty="0" smtClean="0"/>
              <a:t> The Hindus were praised for saving the Muslims from the cruel violence.</a:t>
            </a:r>
          </a:p>
          <a:p>
            <a:pPr lvl="0">
              <a:buNone/>
            </a:pPr>
            <a:endParaRPr lang="en-IN" sz="2000" dirty="0" smtClean="0"/>
          </a:p>
          <a:p>
            <a:pPr lvl="0">
              <a:buNone/>
            </a:pPr>
            <a:r>
              <a:rPr lang="en-IN" sz="2000" dirty="0" smtClean="0"/>
              <a:t> </a:t>
            </a:r>
            <a:endParaRPr lang="en-US" sz="2000" dirty="0"/>
          </a:p>
          <a:p>
            <a:endParaRPr 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Autofit/>
          </a:bodyPr>
          <a:lstStyle/>
          <a:p>
            <a:r>
              <a:rPr lang="en-IN" sz="3200" b="1" dirty="0"/>
              <a:t> </a:t>
            </a:r>
            <a:r>
              <a:rPr lang="en-US" sz="3200" b="1" dirty="0"/>
              <a:t/>
            </a:r>
            <a:br>
              <a:rPr lang="en-US" sz="3200" b="1" dirty="0"/>
            </a:br>
            <a:r>
              <a:rPr lang="en-IN" sz="2400" b="1" dirty="0"/>
              <a:t>Totally six novels have been selected </a:t>
            </a:r>
            <a:r>
              <a:rPr lang="en-IN" sz="2400" b="1" dirty="0" smtClean="0"/>
              <a:t>for the </a:t>
            </a:r>
            <a:r>
              <a:rPr lang="en-IN" sz="2400" b="1" dirty="0"/>
              <a:t>present research work, written by </a:t>
            </a:r>
            <a:r>
              <a:rPr lang="en-IN" sz="2400" b="1" dirty="0" smtClean="0"/>
              <a:t>six </a:t>
            </a:r>
            <a:r>
              <a:rPr lang="en-IN" sz="2400" b="1" dirty="0"/>
              <a:t>female novelists belonging to </a:t>
            </a:r>
            <a:br>
              <a:rPr lang="en-IN" sz="2400" b="1" dirty="0"/>
            </a:br>
            <a:r>
              <a:rPr lang="en-IN" sz="2400" b="1" dirty="0"/>
              <a:t>different countries such as </a:t>
            </a:r>
            <a:r>
              <a:rPr lang="en-IN" sz="2400" b="1" dirty="0" smtClean="0"/>
              <a:t>India</a:t>
            </a:r>
            <a:r>
              <a:rPr lang="en-IN" sz="2400" b="1" dirty="0"/>
              <a:t>, Pakistan and Bangladesh. </a:t>
            </a:r>
            <a:r>
              <a:rPr lang="en-US" sz="2400" b="1" dirty="0"/>
              <a:t/>
            </a:r>
            <a:br>
              <a:rPr lang="en-US" sz="2400" b="1" dirty="0"/>
            </a:br>
            <a:endParaRPr lang="en-US" sz="2400" b="1" dirty="0"/>
          </a:p>
        </p:txBody>
      </p:sp>
      <p:sp>
        <p:nvSpPr>
          <p:cNvPr id="3" name="Content Placeholder 2"/>
          <p:cNvSpPr>
            <a:spLocks noGrp="1"/>
          </p:cNvSpPr>
          <p:nvPr>
            <p:ph idx="1"/>
          </p:nvPr>
        </p:nvSpPr>
        <p:spPr>
          <a:xfrm>
            <a:off x="381000" y="3124201"/>
            <a:ext cx="8458200" cy="3124200"/>
          </a:xfrm>
        </p:spPr>
        <p:txBody>
          <a:bodyPr>
            <a:normAutofit fontScale="92500" lnSpcReduction="20000"/>
          </a:bodyPr>
          <a:lstStyle/>
          <a:p>
            <a:r>
              <a:rPr lang="en-IN" sz="2800" b="1" dirty="0"/>
              <a:t>Indian Novelists</a:t>
            </a:r>
            <a:r>
              <a:rPr lang="en-IN" sz="2800" dirty="0"/>
              <a:t>		-	1. </a:t>
            </a:r>
            <a:r>
              <a:rPr lang="en-IN" sz="2800" dirty="0" err="1"/>
              <a:t>Jyotirmoyee</a:t>
            </a:r>
            <a:r>
              <a:rPr lang="en-IN" sz="2800" dirty="0"/>
              <a:t> Devi 							2. </a:t>
            </a:r>
            <a:r>
              <a:rPr lang="en-IN" sz="2800" dirty="0" err="1"/>
              <a:t>AttiaHosain</a:t>
            </a:r>
            <a:endParaRPr lang="en-IN" sz="2800" dirty="0"/>
          </a:p>
          <a:p>
            <a:endParaRPr lang="en-US" sz="2800" dirty="0"/>
          </a:p>
          <a:p>
            <a:r>
              <a:rPr lang="en-IN" sz="2800" b="1" dirty="0"/>
              <a:t>Pakistan Novelists</a:t>
            </a:r>
            <a:r>
              <a:rPr lang="en-IN" sz="2800" dirty="0"/>
              <a:t>	-	3.Mumtaj Shah </a:t>
            </a:r>
            <a:r>
              <a:rPr lang="en-IN" sz="2800" dirty="0" err="1"/>
              <a:t>Nawas</a:t>
            </a:r>
            <a:r>
              <a:rPr lang="en-IN" sz="2800" dirty="0"/>
              <a:t>						4. </a:t>
            </a:r>
            <a:r>
              <a:rPr lang="en-IN" sz="2800" dirty="0" err="1"/>
              <a:t>BapsiSidhwa</a:t>
            </a:r>
            <a:endParaRPr lang="en-IN" sz="2800" dirty="0"/>
          </a:p>
          <a:p>
            <a:pPr>
              <a:buNone/>
            </a:pPr>
            <a:endParaRPr lang="en-US" sz="2800" dirty="0"/>
          </a:p>
          <a:p>
            <a:r>
              <a:rPr lang="en-IN" sz="2800" b="1" dirty="0"/>
              <a:t>Bangladesh Novelists</a:t>
            </a:r>
            <a:r>
              <a:rPr lang="en-IN" sz="2800" dirty="0"/>
              <a:t>	-	5. </a:t>
            </a:r>
            <a:r>
              <a:rPr lang="en-IN" sz="2800" dirty="0" err="1"/>
              <a:t>Sorayya</a:t>
            </a:r>
            <a:r>
              <a:rPr lang="en-IN" sz="2800" dirty="0"/>
              <a:t> Khan							6. </a:t>
            </a:r>
            <a:r>
              <a:rPr lang="en-IN" sz="2800" dirty="0" err="1"/>
              <a:t>TahmimaAnam</a:t>
            </a:r>
            <a:endParaRPr lang="en-US" sz="2800" dirty="0"/>
          </a:p>
          <a:p>
            <a:endParaRPr lang="en-US" sz="2800" dirty="0"/>
          </a:p>
          <a:p>
            <a:endParaRPr lang="en-US" sz="28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Autofit/>
          </a:bodyPr>
          <a:lstStyle/>
          <a:p>
            <a:r>
              <a:rPr lang="en-IN" sz="2000" b="1" i="1" dirty="0"/>
              <a:t> Chapter - IV</a:t>
            </a:r>
            <a:r>
              <a:rPr lang="en-US" sz="2000" dirty="0"/>
              <a:t/>
            </a:r>
            <a:br>
              <a:rPr lang="en-US" sz="2000" dirty="0"/>
            </a:br>
            <a:r>
              <a:rPr lang="en-IN" sz="2000" b="1" dirty="0"/>
              <a:t>Voices of Female Children: Traversing the Partition through </a:t>
            </a:r>
            <a:br>
              <a:rPr lang="en-IN" sz="2000" b="1" dirty="0"/>
            </a:br>
            <a:r>
              <a:rPr lang="en-IN" sz="2000" b="1" dirty="0"/>
              <a:t>the Lens of Child Narrators and Childhood Experiences </a:t>
            </a:r>
            <a:endParaRPr lang="en-US" sz="2000" dirty="0"/>
          </a:p>
        </p:txBody>
      </p:sp>
      <p:sp>
        <p:nvSpPr>
          <p:cNvPr id="3" name="Content Placeholder 2"/>
          <p:cNvSpPr>
            <a:spLocks noGrp="1"/>
          </p:cNvSpPr>
          <p:nvPr>
            <p:ph idx="1"/>
          </p:nvPr>
        </p:nvSpPr>
        <p:spPr>
          <a:xfrm>
            <a:off x="457200" y="1214422"/>
            <a:ext cx="8229600" cy="5186378"/>
          </a:xfrm>
        </p:spPr>
        <p:txBody>
          <a:bodyPr>
            <a:normAutofit fontScale="92500" lnSpcReduction="10000"/>
          </a:bodyPr>
          <a:lstStyle/>
          <a:p>
            <a:pPr lvl="0">
              <a:buNone/>
            </a:pPr>
            <a:endParaRPr lang="en-US" sz="2000" dirty="0"/>
          </a:p>
          <a:p>
            <a:pPr>
              <a:buFont typeface="Wingdings" pitchFamily="2" charset="2"/>
              <a:buChar char="Ø"/>
            </a:pPr>
            <a:r>
              <a:rPr lang="en-IN" sz="2000" dirty="0"/>
              <a:t>In </a:t>
            </a:r>
            <a:r>
              <a:rPr lang="en-IN" sz="2000" b="1" i="1" dirty="0" err="1"/>
              <a:t>Craking</a:t>
            </a:r>
            <a:r>
              <a:rPr lang="en-IN" sz="2000" b="1" i="1" dirty="0"/>
              <a:t> India</a:t>
            </a:r>
            <a:r>
              <a:rPr lang="en-IN" sz="2000" b="1" dirty="0"/>
              <a:t>, </a:t>
            </a:r>
            <a:r>
              <a:rPr lang="en-IN" sz="2000" dirty="0" smtClean="0"/>
              <a:t>the strategy </a:t>
            </a:r>
            <a:r>
              <a:rPr lang="en-IN" sz="2000" dirty="0"/>
              <a:t>of using the child as a narrator, who is neither a </a:t>
            </a:r>
          </a:p>
          <a:p>
            <a:pPr lvl="0">
              <a:buNone/>
            </a:pPr>
            <a:r>
              <a:rPr lang="en-IN" sz="2000" dirty="0" smtClean="0"/>
              <a:t>	Hindu</a:t>
            </a:r>
            <a:r>
              <a:rPr lang="en-IN" sz="2000" dirty="0"/>
              <a:t>, nor a Muslim and of course not a Sikh too makes her observations </a:t>
            </a:r>
          </a:p>
          <a:p>
            <a:pPr lvl="0">
              <a:buNone/>
            </a:pPr>
            <a:r>
              <a:rPr lang="en-IN" sz="2000" dirty="0" smtClean="0"/>
              <a:t>	neutral </a:t>
            </a:r>
            <a:r>
              <a:rPr lang="en-IN" sz="2000" dirty="0"/>
              <a:t>and enabled the novelist to treat the holocaust of 1947 Partition with </a:t>
            </a:r>
          </a:p>
          <a:p>
            <a:pPr lvl="0">
              <a:buNone/>
            </a:pPr>
            <a:r>
              <a:rPr lang="en-IN" sz="2000" dirty="0" smtClean="0"/>
              <a:t>	objectivity </a:t>
            </a:r>
            <a:r>
              <a:rPr lang="en-IN" sz="2000" dirty="0"/>
              <a:t>and lack of prejudice.</a:t>
            </a:r>
            <a:endParaRPr lang="en-US" sz="2000" dirty="0"/>
          </a:p>
          <a:p>
            <a:pPr lvl="0">
              <a:buNone/>
            </a:pPr>
            <a:endParaRPr lang="en-IN" sz="2000" dirty="0"/>
          </a:p>
          <a:p>
            <a:pPr lvl="0">
              <a:buFont typeface="Wingdings" pitchFamily="2" charset="2"/>
              <a:buChar char="Ø"/>
            </a:pPr>
            <a:r>
              <a:rPr lang="en-IN" sz="2000" dirty="0"/>
              <a:t>The eight-year-old girl Lenny narrates the events </a:t>
            </a:r>
            <a:r>
              <a:rPr lang="en-IN" sz="2000" dirty="0" smtClean="0"/>
              <a:t>from </a:t>
            </a:r>
            <a:r>
              <a:rPr lang="en-IN" sz="2000" dirty="0"/>
              <a:t>a </a:t>
            </a:r>
            <a:r>
              <a:rPr lang="en-IN" sz="2000" dirty="0" smtClean="0"/>
              <a:t>child’s point </a:t>
            </a:r>
            <a:r>
              <a:rPr lang="en-IN" sz="2000" dirty="0"/>
              <a:t>of view.</a:t>
            </a:r>
          </a:p>
          <a:p>
            <a:pPr lvl="0">
              <a:buNone/>
            </a:pPr>
            <a:endParaRPr lang="en-US" sz="2000" dirty="0"/>
          </a:p>
          <a:p>
            <a:pPr>
              <a:buFont typeface="Wingdings" pitchFamily="2" charset="2"/>
              <a:buChar char="Ø"/>
            </a:pPr>
            <a:r>
              <a:rPr lang="en-IN" sz="2000" dirty="0" smtClean="0"/>
              <a:t>Lenny is not directly affected by the contumelious situation of Partition days, but </a:t>
            </a:r>
            <a:r>
              <a:rPr lang="en-IN" sz="2000" dirty="0"/>
              <a:t>she keenly observes and comments on the events happening around her</a:t>
            </a:r>
            <a:r>
              <a:rPr lang="en-IN" sz="2000" dirty="0" smtClean="0"/>
              <a:t>.</a:t>
            </a:r>
          </a:p>
          <a:p>
            <a:pPr>
              <a:buFont typeface="Wingdings" pitchFamily="2" charset="2"/>
              <a:buChar char="Ø"/>
            </a:pPr>
            <a:endParaRPr lang="en-IN" sz="2000" dirty="0" smtClean="0"/>
          </a:p>
          <a:p>
            <a:pPr>
              <a:buFont typeface="Wingdings" pitchFamily="2" charset="2"/>
              <a:buChar char="Ø"/>
            </a:pPr>
            <a:r>
              <a:rPr lang="en-IN" sz="2000" dirty="0" smtClean="0"/>
              <a:t> Lenny realizes that India is going to be broken, and has many un­answered </a:t>
            </a:r>
          </a:p>
          <a:p>
            <a:pPr lvl="0">
              <a:buNone/>
            </a:pPr>
            <a:r>
              <a:rPr lang="en-IN" sz="2000" dirty="0" smtClean="0"/>
              <a:t>	queries, </a:t>
            </a:r>
          </a:p>
          <a:p>
            <a:pPr lvl="0">
              <a:buNone/>
            </a:pPr>
            <a:r>
              <a:rPr lang="en-IN" sz="2000" b="1" i="1" dirty="0" smtClean="0"/>
              <a:t>			“Can one split a country into two? And what happens</a:t>
            </a:r>
          </a:p>
          <a:p>
            <a:pPr lvl="0">
              <a:buNone/>
            </a:pPr>
            <a:r>
              <a:rPr lang="en-IN" sz="2000" b="1" i="1" dirty="0" smtClean="0"/>
              <a:t>			if they break it where our house is?</a:t>
            </a:r>
            <a:endParaRPr lang="en-US" sz="2000" dirty="0"/>
          </a:p>
          <a:p>
            <a:endParaRPr lang="en-US" sz="20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2400" b="1" i="1" dirty="0"/>
              <a:t> Chapter - IV</a:t>
            </a:r>
            <a:r>
              <a:rPr lang="en-US" sz="2400" dirty="0"/>
              <a:t/>
            </a:r>
            <a:br>
              <a:rPr lang="en-US" sz="2400" dirty="0"/>
            </a:br>
            <a:r>
              <a:rPr lang="en-IN" sz="2400" b="1" dirty="0"/>
              <a:t>Voices of Female Children: Traversing the Partition through </a:t>
            </a:r>
            <a:br>
              <a:rPr lang="en-IN" sz="2400" b="1" dirty="0"/>
            </a:br>
            <a:r>
              <a:rPr lang="en-IN" sz="2400" b="1" dirty="0"/>
              <a:t>the Lens of Child Narrators and Childhood Experiences </a:t>
            </a:r>
            <a:endParaRPr lang="en-US" sz="2400" dirty="0"/>
          </a:p>
        </p:txBody>
      </p:sp>
      <p:sp>
        <p:nvSpPr>
          <p:cNvPr id="3" name="Content Placeholder 2"/>
          <p:cNvSpPr>
            <a:spLocks noGrp="1"/>
          </p:cNvSpPr>
          <p:nvPr>
            <p:ph idx="1"/>
          </p:nvPr>
        </p:nvSpPr>
        <p:spPr>
          <a:xfrm>
            <a:off x="457200" y="1524000"/>
            <a:ext cx="8229600" cy="5105400"/>
          </a:xfrm>
        </p:spPr>
        <p:txBody>
          <a:bodyPr>
            <a:normAutofit/>
          </a:bodyPr>
          <a:lstStyle/>
          <a:p>
            <a:pPr lvl="0">
              <a:buFont typeface="Wingdings" pitchFamily="2" charset="2"/>
              <a:buChar char="Ø"/>
            </a:pPr>
            <a:r>
              <a:rPr lang="en-IN" sz="2800" i="1" dirty="0" err="1"/>
              <a:t>Sorayya</a:t>
            </a:r>
            <a:r>
              <a:rPr lang="en-IN" sz="2800" i="1" dirty="0"/>
              <a:t> Khan’s </a:t>
            </a:r>
            <a:r>
              <a:rPr lang="en-IN" sz="2800" b="1" i="1" dirty="0" err="1"/>
              <a:t>Noor</a:t>
            </a:r>
            <a:r>
              <a:rPr lang="en-IN" sz="2800" dirty="0"/>
              <a:t> is concerned with the ongoing effects of the Bangladesh </a:t>
            </a:r>
            <a:r>
              <a:rPr lang="en-IN" sz="2800" dirty="0" smtClean="0"/>
              <a:t>war </a:t>
            </a:r>
            <a:r>
              <a:rPr lang="en-IN" sz="2800" dirty="0"/>
              <a:t>through the paintings drawn by the special child </a:t>
            </a:r>
            <a:r>
              <a:rPr lang="en-IN" sz="2800" b="1" dirty="0" err="1" smtClean="0"/>
              <a:t>Noor</a:t>
            </a:r>
            <a:r>
              <a:rPr lang="en-IN" sz="2800" dirty="0" smtClean="0"/>
              <a:t>, the abnormal child. </a:t>
            </a:r>
          </a:p>
          <a:p>
            <a:pPr lvl="0">
              <a:buFont typeface="Wingdings" pitchFamily="2" charset="2"/>
              <a:buChar char="Ø"/>
            </a:pPr>
            <a:endParaRPr lang="en-US" sz="2800" dirty="0" smtClean="0"/>
          </a:p>
          <a:p>
            <a:pPr lvl="0">
              <a:buFont typeface="Wingdings" pitchFamily="2" charset="2"/>
              <a:buChar char="Ø"/>
            </a:pPr>
            <a:r>
              <a:rPr lang="en-IN" sz="2800" dirty="0" smtClean="0"/>
              <a:t>Her ability to draw scenes from a past she has never seen and of which she has never been told is connected to her disability in interesting ways.</a:t>
            </a:r>
          </a:p>
          <a:p>
            <a:pPr lvl="0">
              <a:buFont typeface="Wingdings" pitchFamily="2" charset="2"/>
              <a:buChar char="Ø"/>
            </a:pPr>
            <a:endParaRPr lang="en-IN" sz="2800" dirty="0" smtClean="0"/>
          </a:p>
          <a:p>
            <a:pPr lvl="0">
              <a:buFont typeface="Wingdings" pitchFamily="2" charset="2"/>
              <a:buChar char="Ø"/>
            </a:pPr>
            <a:r>
              <a:rPr lang="en-IN" sz="2800" dirty="0" err="1" smtClean="0"/>
              <a:t>Noor’s</a:t>
            </a:r>
            <a:r>
              <a:rPr lang="en-IN" sz="2800" dirty="0" smtClean="0"/>
              <a:t> </a:t>
            </a:r>
            <a:r>
              <a:rPr lang="en-IN" sz="2800" dirty="0"/>
              <a:t>drawings </a:t>
            </a:r>
            <a:r>
              <a:rPr lang="en-IN" sz="2800" dirty="0" smtClean="0"/>
              <a:t>prompt </a:t>
            </a:r>
            <a:r>
              <a:rPr lang="en-IN" sz="2800" dirty="0"/>
              <a:t>an engagement with the Bangladesh war in the </a:t>
            </a:r>
            <a:r>
              <a:rPr lang="en-IN" sz="2800" dirty="0" smtClean="0"/>
              <a:t>family</a:t>
            </a:r>
            <a:r>
              <a:rPr lang="en-IN" sz="2800" dirty="0"/>
              <a:t>. </a:t>
            </a:r>
            <a:endParaRPr lang="en-IN" sz="2800" dirty="0" smtClean="0"/>
          </a:p>
          <a:p>
            <a:pPr lvl="0">
              <a:buFont typeface="Wingdings" pitchFamily="2" charset="2"/>
              <a:buChar char="Ø"/>
            </a:pPr>
            <a:endParaRPr lang="en-IN" sz="2800" dirty="0" smtClean="0"/>
          </a:p>
          <a:p>
            <a:endParaRPr lang="en-US" sz="28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Autofit/>
          </a:bodyPr>
          <a:lstStyle/>
          <a:p>
            <a:r>
              <a:rPr lang="en-IN" sz="2400" b="1" i="1" dirty="0"/>
              <a:t> </a:t>
            </a:r>
            <a:r>
              <a:rPr lang="en-IN" sz="2000" b="1" i="1" dirty="0"/>
              <a:t>Chapter - IV</a:t>
            </a:r>
            <a:r>
              <a:rPr lang="en-US" sz="2000" dirty="0"/>
              <a:t/>
            </a:r>
            <a:br>
              <a:rPr lang="en-US" sz="2000" dirty="0"/>
            </a:br>
            <a:r>
              <a:rPr lang="en-IN" sz="2000" b="1" dirty="0"/>
              <a:t>Voices of Female Children: Traversing the Partition through </a:t>
            </a:r>
            <a:br>
              <a:rPr lang="en-IN" sz="2000" b="1" dirty="0"/>
            </a:br>
            <a:r>
              <a:rPr lang="en-IN" sz="2000" b="1" dirty="0"/>
              <a:t>the Lens of Child Narrators and Childhood Experiences </a:t>
            </a:r>
            <a:endParaRPr lang="en-US" sz="2000" dirty="0"/>
          </a:p>
        </p:txBody>
      </p:sp>
      <p:sp>
        <p:nvSpPr>
          <p:cNvPr id="3" name="Content Placeholder 2"/>
          <p:cNvSpPr>
            <a:spLocks noGrp="1"/>
          </p:cNvSpPr>
          <p:nvPr>
            <p:ph idx="1"/>
          </p:nvPr>
        </p:nvSpPr>
        <p:spPr>
          <a:xfrm>
            <a:off x="457200" y="1071546"/>
            <a:ext cx="8229600" cy="5405454"/>
          </a:xfrm>
        </p:spPr>
        <p:txBody>
          <a:bodyPr>
            <a:normAutofit fontScale="85000" lnSpcReduction="10000"/>
          </a:bodyPr>
          <a:lstStyle/>
          <a:p>
            <a:pPr lvl="0">
              <a:buFont typeface="Wingdings" pitchFamily="2" charset="2"/>
              <a:buChar char="Ø"/>
            </a:pPr>
            <a:endParaRPr lang="en-US" sz="2400" dirty="0" smtClean="0"/>
          </a:p>
          <a:p>
            <a:pPr lvl="0">
              <a:buFont typeface="Wingdings" pitchFamily="2" charset="2"/>
              <a:buChar char="Ø"/>
            </a:pPr>
            <a:r>
              <a:rPr lang="en-US" sz="2400" b="1" dirty="0" err="1" smtClean="0"/>
              <a:t>Tahmima</a:t>
            </a:r>
            <a:r>
              <a:rPr lang="en-US" sz="2400" b="1" dirty="0" smtClean="0"/>
              <a:t> </a:t>
            </a:r>
            <a:r>
              <a:rPr lang="en-US" sz="2400" b="1" dirty="0" err="1" smtClean="0"/>
              <a:t>Anam</a:t>
            </a:r>
            <a:r>
              <a:rPr lang="en-US" sz="2400" dirty="0" err="1" smtClean="0"/>
              <a:t>’s</a:t>
            </a:r>
            <a:r>
              <a:rPr lang="en-US" sz="2400" dirty="0" smtClean="0"/>
              <a:t> treatment of victimized children in her. It revolves around the family drama-involving a widow named </a:t>
            </a:r>
            <a:r>
              <a:rPr lang="en-US" sz="2400" b="1" dirty="0" err="1" smtClean="0"/>
              <a:t>Rehana</a:t>
            </a:r>
            <a:r>
              <a:rPr lang="en-US" sz="2400" dirty="0" smtClean="0"/>
              <a:t> &amp; her two children, </a:t>
            </a:r>
            <a:r>
              <a:rPr lang="en-US" sz="2400" dirty="0" err="1" smtClean="0"/>
              <a:t>Sohail</a:t>
            </a:r>
            <a:r>
              <a:rPr lang="en-US" sz="2400" dirty="0" smtClean="0"/>
              <a:t> and Maya. </a:t>
            </a:r>
          </a:p>
          <a:p>
            <a:pPr lvl="0">
              <a:buFont typeface="Wingdings" pitchFamily="2" charset="2"/>
              <a:buChar char="Ø"/>
            </a:pPr>
            <a:endParaRPr lang="en-US" sz="2400" dirty="0" smtClean="0"/>
          </a:p>
          <a:p>
            <a:pPr lvl="0">
              <a:buFont typeface="Wingdings" pitchFamily="2" charset="2"/>
              <a:buChar char="Ø"/>
            </a:pPr>
            <a:r>
              <a:rPr lang="en-IN" sz="2400" dirty="0" smtClean="0"/>
              <a:t>It’s really heart breaking when </a:t>
            </a:r>
            <a:r>
              <a:rPr lang="en-IN" sz="2400" dirty="0" err="1" smtClean="0"/>
              <a:t>Rehana</a:t>
            </a:r>
            <a:r>
              <a:rPr lang="en-IN" sz="2400" dirty="0" smtClean="0"/>
              <a:t> informs her own children that they are going to live away from her. </a:t>
            </a:r>
          </a:p>
          <a:p>
            <a:pPr lvl="0">
              <a:buFont typeface="Wingdings" pitchFamily="2" charset="2"/>
              <a:buChar char="Ø"/>
            </a:pPr>
            <a:endParaRPr lang="en-IN" sz="2400" dirty="0" smtClean="0"/>
          </a:p>
          <a:p>
            <a:pPr lvl="0">
              <a:buFont typeface="Wingdings" pitchFamily="2" charset="2"/>
              <a:buChar char="Ø"/>
            </a:pPr>
            <a:r>
              <a:rPr lang="en-IN" sz="2400" dirty="0" smtClean="0"/>
              <a:t>Both </a:t>
            </a:r>
            <a:r>
              <a:rPr lang="en-IN" sz="2400" dirty="0"/>
              <a:t>of the children are politically oriented, </a:t>
            </a:r>
            <a:r>
              <a:rPr lang="en-IN" sz="2400" dirty="0" smtClean="0"/>
              <a:t> Mrs</a:t>
            </a:r>
            <a:r>
              <a:rPr lang="en-IN" sz="2400" dirty="0"/>
              <a:t>. </a:t>
            </a:r>
            <a:r>
              <a:rPr lang="en-IN" sz="2400" dirty="0" err="1" smtClean="0"/>
              <a:t>Rehana</a:t>
            </a:r>
            <a:r>
              <a:rPr lang="en-IN" sz="2400" dirty="0" smtClean="0"/>
              <a:t> </a:t>
            </a:r>
            <a:r>
              <a:rPr lang="en-IN" sz="2400" dirty="0" err="1" smtClean="0"/>
              <a:t>Haque</a:t>
            </a:r>
            <a:r>
              <a:rPr lang="en-IN" sz="2400" dirty="0" smtClean="0"/>
              <a:t> </a:t>
            </a:r>
            <a:r>
              <a:rPr lang="en-IN" sz="2400" dirty="0"/>
              <a:t>becomes real to victim of war, when her son </a:t>
            </a:r>
            <a:r>
              <a:rPr lang="en-IN" sz="2400" dirty="0" smtClean="0"/>
              <a:t> </a:t>
            </a:r>
            <a:r>
              <a:rPr lang="en-IN" sz="2400" dirty="0" err="1" smtClean="0"/>
              <a:t>Sohail</a:t>
            </a:r>
            <a:r>
              <a:rPr lang="en-IN" sz="2400" dirty="0" smtClean="0"/>
              <a:t> </a:t>
            </a:r>
            <a:r>
              <a:rPr lang="en-IN" sz="2400" dirty="0"/>
              <a:t>decides to take part in Bangladesh Liberation War and get </a:t>
            </a:r>
            <a:r>
              <a:rPr lang="en-IN" sz="2400" dirty="0" smtClean="0"/>
              <a:t>himself </a:t>
            </a:r>
            <a:r>
              <a:rPr lang="en-IN" sz="2400" dirty="0"/>
              <a:t>to a training camp for </a:t>
            </a:r>
            <a:r>
              <a:rPr lang="en-IN" sz="2400" dirty="0" err="1"/>
              <a:t>Guerillas</a:t>
            </a:r>
            <a:r>
              <a:rPr lang="en-IN" sz="2400" dirty="0" smtClean="0"/>
              <a:t>.</a:t>
            </a:r>
          </a:p>
          <a:p>
            <a:pPr lvl="0">
              <a:buFont typeface="Wingdings" pitchFamily="2" charset="2"/>
              <a:buChar char="Ø"/>
            </a:pPr>
            <a:endParaRPr lang="en-IN" sz="2400" dirty="0"/>
          </a:p>
          <a:p>
            <a:pPr lvl="0" algn="ctr">
              <a:buNone/>
            </a:pPr>
            <a:r>
              <a:rPr lang="en-IN" sz="2600" b="1" dirty="0" smtClean="0">
                <a:solidFill>
                  <a:srgbClr val="7030A0"/>
                </a:solidFill>
              </a:rPr>
              <a:t>The </a:t>
            </a:r>
            <a:r>
              <a:rPr lang="en-IN" sz="2600" b="1" dirty="0">
                <a:solidFill>
                  <a:srgbClr val="7030A0"/>
                </a:solidFill>
              </a:rPr>
              <a:t>above discussions in this chapter on the novels which use children </a:t>
            </a:r>
            <a:r>
              <a:rPr lang="en-IN" sz="2600" b="1" dirty="0" smtClean="0">
                <a:solidFill>
                  <a:srgbClr val="7030A0"/>
                </a:solidFill>
              </a:rPr>
              <a:t>as spokes person, demonstrate the neutral approach of the writers and projects </a:t>
            </a:r>
            <a:r>
              <a:rPr lang="en-IN" sz="2600" b="1" dirty="0">
                <a:solidFill>
                  <a:srgbClr val="7030A0"/>
                </a:solidFill>
              </a:rPr>
              <a:t>the children’s experience of </a:t>
            </a:r>
          </a:p>
          <a:p>
            <a:pPr lvl="0" algn="ctr">
              <a:buNone/>
            </a:pPr>
            <a:r>
              <a:rPr lang="en-IN" sz="2600" b="1" dirty="0">
                <a:solidFill>
                  <a:srgbClr val="7030A0"/>
                </a:solidFill>
              </a:rPr>
              <a:t>Partitions.</a:t>
            </a:r>
            <a:endParaRPr lang="en-US" sz="2600" b="1" dirty="0">
              <a:solidFill>
                <a:srgbClr val="7030A0"/>
              </a:solidFill>
            </a:endParaRPr>
          </a:p>
          <a:p>
            <a:endParaRPr lang="en-US" sz="24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4290"/>
            <a:ext cx="8229600" cy="571504"/>
          </a:xfrm>
        </p:spPr>
        <p:txBody>
          <a:bodyPr>
            <a:noAutofit/>
          </a:bodyPr>
          <a:lstStyle/>
          <a:p>
            <a:r>
              <a:rPr lang="en-IN" sz="3200" b="1" dirty="0"/>
              <a:t>Conclusion</a:t>
            </a:r>
            <a:r>
              <a:rPr lang="en-US" sz="3200" dirty="0"/>
              <a:t/>
            </a:r>
            <a:br>
              <a:rPr lang="en-US" sz="3200" dirty="0"/>
            </a:br>
            <a:endParaRPr lang="en-US" sz="3200" dirty="0"/>
          </a:p>
        </p:txBody>
      </p:sp>
      <p:sp>
        <p:nvSpPr>
          <p:cNvPr id="3" name="Content Placeholder 2"/>
          <p:cNvSpPr>
            <a:spLocks noGrp="1"/>
          </p:cNvSpPr>
          <p:nvPr>
            <p:ph idx="1"/>
          </p:nvPr>
        </p:nvSpPr>
        <p:spPr>
          <a:xfrm>
            <a:off x="457200" y="500042"/>
            <a:ext cx="8229600" cy="6053158"/>
          </a:xfrm>
        </p:spPr>
        <p:txBody>
          <a:bodyPr>
            <a:normAutofit/>
          </a:bodyPr>
          <a:lstStyle/>
          <a:p>
            <a:pPr lvl="0">
              <a:buFont typeface="Wingdings" pitchFamily="2" charset="2"/>
              <a:buChar char="Ø"/>
            </a:pPr>
            <a:r>
              <a:rPr lang="en-IN" sz="2000" dirty="0" smtClean="0"/>
              <a:t>By </a:t>
            </a:r>
            <a:r>
              <a:rPr lang="en-IN" sz="2000" dirty="0"/>
              <a:t>depicting the past, these writers do not try to remind us who must be </a:t>
            </a:r>
          </a:p>
          <a:p>
            <a:pPr lvl="0">
              <a:buNone/>
            </a:pPr>
            <a:r>
              <a:rPr lang="en-IN" sz="2000" dirty="0" smtClean="0"/>
              <a:t>	blamed </a:t>
            </a:r>
            <a:r>
              <a:rPr lang="en-IN" sz="2000" dirty="0"/>
              <a:t>for the misfortunes inflicted on societies in history, </a:t>
            </a:r>
            <a:r>
              <a:rPr lang="en-IN" sz="2000" dirty="0" smtClean="0"/>
              <a:t>But we </a:t>
            </a:r>
            <a:r>
              <a:rPr lang="en-IN" sz="2000" dirty="0"/>
              <a:t>should regard </a:t>
            </a:r>
            <a:r>
              <a:rPr lang="en-IN" sz="2000" dirty="0" smtClean="0"/>
              <a:t>them </a:t>
            </a:r>
            <a:r>
              <a:rPr lang="en-IN" sz="2000" dirty="0"/>
              <a:t>as a call to stop </a:t>
            </a:r>
            <a:r>
              <a:rPr lang="en-IN" sz="2000" dirty="0" smtClean="0"/>
              <a:t>the feeling of </a:t>
            </a:r>
            <a:r>
              <a:rPr lang="en-IN" sz="2000" dirty="0" err="1" smtClean="0"/>
              <a:t>hatredness</a:t>
            </a:r>
            <a:r>
              <a:rPr lang="en-IN" sz="2000" dirty="0" smtClean="0"/>
              <a:t> towards others.</a:t>
            </a:r>
          </a:p>
          <a:p>
            <a:pPr lvl="0">
              <a:buNone/>
            </a:pPr>
            <a:endParaRPr lang="en-IN" sz="2000" dirty="0" smtClean="0"/>
          </a:p>
          <a:p>
            <a:pPr lvl="0">
              <a:buFont typeface="Wingdings" pitchFamily="2" charset="2"/>
              <a:buChar char="Ø"/>
            </a:pPr>
            <a:r>
              <a:rPr lang="en-IN" sz="2000" dirty="0" smtClean="0"/>
              <a:t>All </a:t>
            </a:r>
            <a:r>
              <a:rPr lang="en-IN" sz="2000" dirty="0"/>
              <a:t>the novels are more or less autobiographical; The incidents portrayed in </a:t>
            </a:r>
            <a:r>
              <a:rPr lang="en-IN" sz="2000" dirty="0" smtClean="0"/>
              <a:t>the </a:t>
            </a:r>
            <a:r>
              <a:rPr lang="en-IN" sz="2000" dirty="0"/>
              <a:t>novels are Either the  novelists’ own experience or the experienced by </a:t>
            </a:r>
            <a:r>
              <a:rPr lang="en-IN" sz="2000" dirty="0" smtClean="0"/>
              <a:t>some </a:t>
            </a:r>
            <a:r>
              <a:rPr lang="en-IN" sz="2000" dirty="0"/>
              <a:t>of their </a:t>
            </a:r>
            <a:r>
              <a:rPr lang="en-IN" sz="2000" dirty="0" smtClean="0"/>
              <a:t>family </a:t>
            </a:r>
            <a:r>
              <a:rPr lang="en-IN" sz="2000" dirty="0"/>
              <a:t>members and so on. </a:t>
            </a:r>
            <a:endParaRPr lang="en-IN" sz="2000" dirty="0" smtClean="0"/>
          </a:p>
          <a:p>
            <a:pPr lvl="0">
              <a:buFont typeface="Wingdings" pitchFamily="2" charset="2"/>
              <a:buChar char="Ø"/>
            </a:pPr>
            <a:endParaRPr lang="en-IN" sz="2000" dirty="0" smtClean="0"/>
          </a:p>
          <a:p>
            <a:pPr lvl="0">
              <a:buFont typeface="Wingdings" pitchFamily="2" charset="2"/>
              <a:buChar char="Ø"/>
            </a:pPr>
            <a:r>
              <a:rPr lang="en-IN" sz="2000" dirty="0" smtClean="0"/>
              <a:t>The study has brought out the image of the women who fight above </a:t>
            </a:r>
          </a:p>
          <a:p>
            <a:pPr lvl="0">
              <a:buNone/>
            </a:pPr>
            <a:r>
              <a:rPr lang="en-IN" sz="2000" dirty="0" smtClean="0"/>
              <a:t>	and beyond the patriarchal limits especially in the </a:t>
            </a:r>
            <a:r>
              <a:rPr lang="en-IN" sz="2000" b="1" dirty="0" err="1" smtClean="0"/>
              <a:t>Gynotexts</a:t>
            </a:r>
            <a:r>
              <a:rPr lang="en-IN" sz="2000" dirty="0" smtClean="0"/>
              <a:t>, in comparison  with </a:t>
            </a:r>
            <a:r>
              <a:rPr lang="en-IN" sz="2000" b="1" dirty="0" err="1" smtClean="0"/>
              <a:t>Androcentric</a:t>
            </a:r>
            <a:r>
              <a:rPr lang="en-IN" sz="2000" dirty="0" smtClean="0"/>
              <a:t> texts. </a:t>
            </a:r>
          </a:p>
          <a:p>
            <a:pPr lvl="0">
              <a:buNone/>
            </a:pPr>
            <a:endParaRPr lang="en-IN" sz="2000" dirty="0" smtClean="0"/>
          </a:p>
          <a:p>
            <a:pPr lvl="0">
              <a:buFont typeface="Wingdings" pitchFamily="2" charset="2"/>
              <a:buChar char="Ø"/>
            </a:pPr>
            <a:r>
              <a:rPr lang="en-IN" sz="2000" dirty="0" smtClean="0"/>
              <a:t>Thus, the study has made known certain facts that women are not merely </a:t>
            </a:r>
          </a:p>
          <a:p>
            <a:pPr lvl="0">
              <a:buNone/>
            </a:pPr>
            <a:r>
              <a:rPr lang="en-IN" sz="2000" dirty="0" smtClean="0"/>
              <a:t>	satisfied with the sympathetic portrayal of Women Victimization alone but their active involvement in, politics, and in nation development, education and in other fields also to be projected.  </a:t>
            </a:r>
            <a:endParaRPr lang="en-US" sz="2000" dirty="0" smtClean="0"/>
          </a:p>
          <a:p>
            <a:endParaRPr lang="en-US" sz="2000" dirty="0" smtClean="0"/>
          </a:p>
          <a:p>
            <a:pPr lvl="0">
              <a:buNone/>
            </a:pPr>
            <a:endParaRPr lang="en-US" sz="20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solidFill>
                  <a:srgbClr val="FF0066"/>
                </a:solidFill>
                <a:latin typeface="Arial Rounded MT Bold" pitchFamily="34" charset="0"/>
              </a:rPr>
              <a:t>THANK YOU ALL</a:t>
            </a:r>
            <a:br>
              <a:rPr lang="en-US" b="1" dirty="0" smtClean="0">
                <a:solidFill>
                  <a:srgbClr val="FF0066"/>
                </a:solidFill>
                <a:latin typeface="Arial Rounded MT Bold" pitchFamily="34" charset="0"/>
              </a:rPr>
            </a:br>
            <a:endParaRPr lang="en-US" b="1" dirty="0">
              <a:solidFill>
                <a:srgbClr val="FF0066"/>
              </a:solidFill>
              <a:latin typeface="Arial Rounded MT Bold" pitchFamily="34" charset="0"/>
            </a:endParaRPr>
          </a:p>
        </p:txBody>
      </p:sp>
      <p:sp>
        <p:nvSpPr>
          <p:cNvPr id="3" name="Content Placeholder 2"/>
          <p:cNvSpPr>
            <a:spLocks noGrp="1"/>
          </p:cNvSpPr>
          <p:nvPr>
            <p:ph idx="1"/>
          </p:nvPr>
        </p:nvSpPr>
        <p:spPr/>
        <p:txBody>
          <a:bodyPr>
            <a:normAutofit/>
          </a:bodyPr>
          <a:lstStyle/>
          <a:p>
            <a:pPr algn="ctr">
              <a:buNone/>
            </a:pPr>
            <a:endParaRPr lang="en-US" sz="6600" dirty="0"/>
          </a:p>
        </p:txBody>
      </p:sp>
      <p:pic>
        <p:nvPicPr>
          <p:cNvPr id="1026" name="Picture 2" descr="C:\Program Files\Microsoft Office\MEDIA\CAGCAT10\j0281904.wmf"/>
          <p:cNvPicPr>
            <a:picLocks noChangeAspect="1" noChangeArrowheads="1"/>
          </p:cNvPicPr>
          <p:nvPr/>
        </p:nvPicPr>
        <p:blipFill>
          <a:blip r:embed="rId2"/>
          <a:srcRect/>
          <a:stretch>
            <a:fillRect/>
          </a:stretch>
        </p:blipFill>
        <p:spPr bwMode="auto">
          <a:xfrm>
            <a:off x="785786" y="1142984"/>
            <a:ext cx="7572428" cy="4829009"/>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0"/>
            <a:ext cx="8472518" cy="1143000"/>
          </a:xfrm>
        </p:spPr>
        <p:txBody>
          <a:bodyPr>
            <a:noAutofit/>
          </a:bodyPr>
          <a:lstStyle/>
          <a:p>
            <a:pPr algn="l"/>
            <a:r>
              <a:rPr lang="en-IN" sz="2800" dirty="0" err="1">
                <a:latin typeface="Estrangelo Edessa" pitchFamily="66" charset="0"/>
                <a:cs typeface="Estrangelo Edessa" pitchFamily="66" charset="0"/>
              </a:rPr>
              <a:t>Mumtaj</a:t>
            </a:r>
            <a:r>
              <a:rPr lang="en-IN" sz="2800" dirty="0">
                <a:latin typeface="Estrangelo Edessa" pitchFamily="66" charset="0"/>
                <a:cs typeface="Estrangelo Edessa" pitchFamily="66" charset="0"/>
              </a:rPr>
              <a:t> Shah </a:t>
            </a:r>
            <a:r>
              <a:rPr lang="en-IN" sz="2800" dirty="0" err="1" smtClean="0">
                <a:latin typeface="Estrangelo Edessa" pitchFamily="66" charset="0"/>
                <a:cs typeface="Estrangelo Edessa" pitchFamily="66" charset="0"/>
              </a:rPr>
              <a:t>Nawas</a:t>
            </a:r>
            <a:r>
              <a:rPr lang="en-IN" sz="2800" dirty="0" smtClean="0">
                <a:latin typeface="Estrangelo Edessa" pitchFamily="66" charset="0"/>
                <a:cs typeface="Estrangelo Edessa" pitchFamily="66" charset="0"/>
              </a:rPr>
              <a:t>’	 </a:t>
            </a:r>
            <a:r>
              <a:rPr lang="en-IN" sz="2800" dirty="0">
                <a:latin typeface="Estrangelo Edessa" pitchFamily="66" charset="0"/>
                <a:cs typeface="Estrangelo Edessa" pitchFamily="66" charset="0"/>
              </a:rPr>
              <a:t>- </a:t>
            </a:r>
            <a:r>
              <a:rPr lang="en-IN" sz="2800" b="1" dirty="0">
                <a:latin typeface="Estrangelo Edessa" pitchFamily="66" charset="0"/>
                <a:cs typeface="Estrangelo Edessa" pitchFamily="66" charset="0"/>
              </a:rPr>
              <a:t>The Heart </a:t>
            </a:r>
            <a:r>
              <a:rPr lang="en-IN" sz="2800" b="1" dirty="0" smtClean="0">
                <a:latin typeface="Estrangelo Edessa" pitchFamily="66" charset="0"/>
                <a:cs typeface="Estrangelo Edessa" pitchFamily="66" charset="0"/>
              </a:rPr>
              <a:t>Divided</a:t>
            </a:r>
            <a:r>
              <a:rPr lang="en-IN" sz="2800" dirty="0" smtClean="0">
                <a:latin typeface="Estrangelo Edessa" pitchFamily="66" charset="0"/>
                <a:cs typeface="Estrangelo Edessa" pitchFamily="66" charset="0"/>
              </a:rPr>
              <a:t/>
            </a:r>
            <a:br>
              <a:rPr lang="en-IN" sz="2800" dirty="0" smtClean="0">
                <a:latin typeface="Estrangelo Edessa" pitchFamily="66" charset="0"/>
                <a:cs typeface="Estrangelo Edessa" pitchFamily="66" charset="0"/>
              </a:rPr>
            </a:br>
            <a:r>
              <a:rPr lang="en-IN" sz="2800" dirty="0" err="1" smtClean="0">
                <a:latin typeface="Estrangelo Edessa" pitchFamily="66" charset="0"/>
                <a:cs typeface="Estrangelo Edessa" pitchFamily="66" charset="0"/>
              </a:rPr>
              <a:t>Jyotirmoyee</a:t>
            </a:r>
            <a:r>
              <a:rPr lang="en-IN" sz="2800" dirty="0" smtClean="0">
                <a:latin typeface="Estrangelo Edessa" pitchFamily="66" charset="0"/>
                <a:cs typeface="Estrangelo Edessa" pitchFamily="66" charset="0"/>
              </a:rPr>
              <a:t> Devi’s 		- </a:t>
            </a:r>
            <a:r>
              <a:rPr lang="en-IN" sz="2800" b="1" dirty="0" smtClean="0">
                <a:latin typeface="Estrangelo Edessa" pitchFamily="66" charset="0"/>
                <a:cs typeface="Estrangelo Edessa" pitchFamily="66" charset="0"/>
              </a:rPr>
              <a:t>The </a:t>
            </a:r>
            <a:r>
              <a:rPr lang="en-IN" sz="2800" b="1" dirty="0">
                <a:latin typeface="Estrangelo Edessa" pitchFamily="66" charset="0"/>
                <a:cs typeface="Estrangelo Edessa" pitchFamily="66" charset="0"/>
              </a:rPr>
              <a:t>River </a:t>
            </a:r>
            <a:r>
              <a:rPr lang="en-IN" sz="2800" b="1" dirty="0" smtClean="0">
                <a:latin typeface="Estrangelo Edessa" pitchFamily="66" charset="0"/>
                <a:cs typeface="Estrangelo Edessa" pitchFamily="66" charset="0"/>
              </a:rPr>
              <a:t>Churning </a:t>
            </a:r>
            <a:r>
              <a:rPr lang="en-IN" sz="2800" dirty="0" smtClean="0">
                <a:latin typeface="Estrangelo Edessa" pitchFamily="66" charset="0"/>
                <a:cs typeface="Estrangelo Edessa" pitchFamily="66" charset="0"/>
              </a:rPr>
              <a:t/>
            </a:r>
            <a:br>
              <a:rPr lang="en-IN" sz="2800" dirty="0" smtClean="0">
                <a:latin typeface="Estrangelo Edessa" pitchFamily="66" charset="0"/>
                <a:cs typeface="Estrangelo Edessa" pitchFamily="66" charset="0"/>
              </a:rPr>
            </a:br>
            <a:r>
              <a:rPr lang="en-IN" sz="2800" dirty="0" err="1" smtClean="0">
                <a:latin typeface="Estrangelo Edessa" pitchFamily="66" charset="0"/>
                <a:cs typeface="Estrangelo Edessa" pitchFamily="66" charset="0"/>
              </a:rPr>
              <a:t>Attia</a:t>
            </a:r>
            <a:r>
              <a:rPr lang="en-IN" sz="2800" dirty="0" smtClean="0">
                <a:latin typeface="Estrangelo Edessa" pitchFamily="66" charset="0"/>
                <a:cs typeface="Estrangelo Edessa" pitchFamily="66" charset="0"/>
              </a:rPr>
              <a:t> </a:t>
            </a:r>
            <a:r>
              <a:rPr lang="en-IN" sz="2800" dirty="0" err="1" smtClean="0">
                <a:latin typeface="Estrangelo Edessa" pitchFamily="66" charset="0"/>
                <a:cs typeface="Estrangelo Edessa" pitchFamily="66" charset="0"/>
              </a:rPr>
              <a:t>Hosain’s</a:t>
            </a:r>
            <a:r>
              <a:rPr lang="en-IN" sz="2800" dirty="0" smtClean="0">
                <a:latin typeface="Estrangelo Edessa" pitchFamily="66" charset="0"/>
                <a:cs typeface="Estrangelo Edessa" pitchFamily="66" charset="0"/>
              </a:rPr>
              <a:t> 		- </a:t>
            </a:r>
            <a:r>
              <a:rPr lang="en-IN" sz="2800" b="1" dirty="0">
                <a:latin typeface="Estrangelo Edessa" pitchFamily="66" charset="0"/>
                <a:cs typeface="Estrangelo Edessa" pitchFamily="66" charset="0"/>
              </a:rPr>
              <a:t>Sunlight on a Broken Column </a:t>
            </a:r>
            <a:r>
              <a:rPr lang="en-IN" sz="2800" dirty="0" smtClean="0">
                <a:latin typeface="Estrangelo Edessa" pitchFamily="66" charset="0"/>
                <a:cs typeface="Estrangelo Edessa" pitchFamily="66" charset="0"/>
              </a:rPr>
              <a:t/>
            </a:r>
            <a:br>
              <a:rPr lang="en-IN" sz="2800" dirty="0" smtClean="0">
                <a:latin typeface="Estrangelo Edessa" pitchFamily="66" charset="0"/>
                <a:cs typeface="Estrangelo Edessa" pitchFamily="66" charset="0"/>
              </a:rPr>
            </a:br>
            <a:r>
              <a:rPr lang="en-IN" sz="2800" dirty="0" err="1" smtClean="0">
                <a:latin typeface="Estrangelo Edessa" pitchFamily="66" charset="0"/>
                <a:cs typeface="Estrangelo Edessa" pitchFamily="66" charset="0"/>
              </a:rPr>
              <a:t>Bapsi</a:t>
            </a:r>
            <a:r>
              <a:rPr lang="en-IN" sz="2800" dirty="0" smtClean="0">
                <a:latin typeface="Estrangelo Edessa" pitchFamily="66" charset="0"/>
                <a:cs typeface="Estrangelo Edessa" pitchFamily="66" charset="0"/>
              </a:rPr>
              <a:t> </a:t>
            </a:r>
            <a:r>
              <a:rPr lang="en-IN" sz="2800" dirty="0" err="1" smtClean="0">
                <a:latin typeface="Estrangelo Edessa" pitchFamily="66" charset="0"/>
                <a:cs typeface="Estrangelo Edessa" pitchFamily="66" charset="0"/>
              </a:rPr>
              <a:t>Sidhwa’s</a:t>
            </a:r>
            <a:r>
              <a:rPr lang="en-IN" sz="2800" dirty="0" smtClean="0">
                <a:latin typeface="Estrangelo Edessa" pitchFamily="66" charset="0"/>
                <a:cs typeface="Estrangelo Edessa" pitchFamily="66" charset="0"/>
              </a:rPr>
              <a:t>		- </a:t>
            </a:r>
            <a:r>
              <a:rPr lang="en-IN" sz="2800" b="1" dirty="0">
                <a:latin typeface="Estrangelo Edessa" pitchFamily="66" charset="0"/>
                <a:cs typeface="Estrangelo Edessa" pitchFamily="66" charset="0"/>
              </a:rPr>
              <a:t>Cracking India </a:t>
            </a:r>
            <a:r>
              <a:rPr lang="en-IN" sz="2800" dirty="0"/>
              <a:t/>
            </a:r>
            <a:br>
              <a:rPr lang="en-IN" sz="2800" dirty="0"/>
            </a:br>
            <a:r>
              <a:rPr lang="en-IN" sz="2800" dirty="0" smtClean="0"/>
              <a:t>	- Investigate </a:t>
            </a:r>
            <a:r>
              <a:rPr lang="en-IN" sz="2800" dirty="0"/>
              <a:t>the conditions of </a:t>
            </a:r>
            <a:r>
              <a:rPr lang="en-IN" sz="2800" dirty="0" smtClean="0"/>
              <a:t>women during </a:t>
            </a:r>
            <a:r>
              <a:rPr lang="en-IN" sz="2800" dirty="0"/>
              <a:t>the </a:t>
            </a:r>
            <a:r>
              <a:rPr lang="en-IN" sz="2800" b="1" dirty="0" smtClean="0"/>
              <a:t>Partition of </a:t>
            </a:r>
            <a:r>
              <a:rPr lang="en-IN" sz="2800" b="1" dirty="0"/>
              <a:t>India in 1947. </a:t>
            </a:r>
            <a:r>
              <a:rPr lang="en-US" sz="2800" dirty="0"/>
              <a:t/>
            </a:r>
            <a:br>
              <a:rPr lang="en-US" sz="2800" dirty="0"/>
            </a:br>
            <a:r>
              <a:rPr lang="en-US" sz="2800" dirty="0" smtClean="0"/>
              <a:t>		</a:t>
            </a:r>
            <a:r>
              <a:rPr lang="en-IN" sz="2800" dirty="0" smtClean="0">
                <a:solidFill>
                  <a:srgbClr val="FF0066"/>
                </a:solidFill>
              </a:rPr>
              <a:t>The </a:t>
            </a:r>
            <a:r>
              <a:rPr lang="en-IN" sz="2800" dirty="0">
                <a:solidFill>
                  <a:srgbClr val="FF0066"/>
                </a:solidFill>
              </a:rPr>
              <a:t>other two novels </a:t>
            </a:r>
            <a:r>
              <a:rPr lang="en-IN" sz="2800" dirty="0" smtClean="0">
                <a:solidFill>
                  <a:srgbClr val="FF0066"/>
                </a:solidFill>
              </a:rPr>
              <a:t>:</a:t>
            </a:r>
            <a:r>
              <a:rPr lang="en-IN" sz="2800" dirty="0" smtClean="0"/>
              <a:t/>
            </a:r>
            <a:br>
              <a:rPr lang="en-IN" sz="2800" dirty="0" smtClean="0"/>
            </a:br>
            <a:r>
              <a:rPr lang="en-IN" sz="2800" b="1" dirty="0" err="1" smtClean="0">
                <a:latin typeface="Estrangelo Edessa" pitchFamily="66" charset="0"/>
                <a:cs typeface="Estrangelo Edessa" pitchFamily="66" charset="0"/>
              </a:rPr>
              <a:t>Sorayya</a:t>
            </a:r>
            <a:r>
              <a:rPr lang="en-IN" sz="2800" b="1" dirty="0" smtClean="0">
                <a:latin typeface="Estrangelo Edessa" pitchFamily="66" charset="0"/>
                <a:cs typeface="Estrangelo Edessa" pitchFamily="66" charset="0"/>
              </a:rPr>
              <a:t> Khan’s		 </a:t>
            </a:r>
            <a:r>
              <a:rPr lang="en-IN" sz="2800" b="1" dirty="0">
                <a:latin typeface="Estrangelo Edessa" pitchFamily="66" charset="0"/>
                <a:cs typeface="Estrangelo Edessa" pitchFamily="66" charset="0"/>
              </a:rPr>
              <a:t>– </a:t>
            </a:r>
            <a:r>
              <a:rPr lang="en-IN" sz="2800" b="1" dirty="0" err="1">
                <a:latin typeface="Estrangelo Edessa" pitchFamily="66" charset="0"/>
                <a:cs typeface="Estrangelo Edessa" pitchFamily="66" charset="0"/>
              </a:rPr>
              <a:t>Noor</a:t>
            </a:r>
            <a:r>
              <a:rPr lang="en-IN" sz="2800" b="1" dirty="0">
                <a:latin typeface="Estrangelo Edessa" pitchFamily="66" charset="0"/>
                <a:cs typeface="Estrangelo Edessa" pitchFamily="66" charset="0"/>
              </a:rPr>
              <a:t/>
            </a:r>
            <a:br>
              <a:rPr lang="en-IN" sz="2800" b="1" dirty="0">
                <a:latin typeface="Estrangelo Edessa" pitchFamily="66" charset="0"/>
                <a:cs typeface="Estrangelo Edessa" pitchFamily="66" charset="0"/>
              </a:rPr>
            </a:br>
            <a:r>
              <a:rPr lang="en-IN" sz="2800" b="1" dirty="0" err="1" smtClean="0">
                <a:latin typeface="Estrangelo Edessa" pitchFamily="66" charset="0"/>
                <a:cs typeface="Estrangelo Edessa" pitchFamily="66" charset="0"/>
              </a:rPr>
              <a:t>Tahmima</a:t>
            </a:r>
            <a:r>
              <a:rPr lang="en-IN" sz="2800" b="1" dirty="0" smtClean="0">
                <a:latin typeface="Estrangelo Edessa" pitchFamily="66" charset="0"/>
                <a:cs typeface="Estrangelo Edessa" pitchFamily="66" charset="0"/>
              </a:rPr>
              <a:t> </a:t>
            </a:r>
            <a:r>
              <a:rPr lang="en-IN" sz="2800" b="1" dirty="0" err="1" smtClean="0">
                <a:latin typeface="Estrangelo Edessa" pitchFamily="66" charset="0"/>
                <a:cs typeface="Estrangelo Edessa" pitchFamily="66" charset="0"/>
              </a:rPr>
              <a:t>Anam’s</a:t>
            </a:r>
            <a:r>
              <a:rPr lang="en-IN" sz="2800" b="1" dirty="0" smtClean="0">
                <a:latin typeface="Estrangelo Edessa" pitchFamily="66" charset="0"/>
                <a:cs typeface="Estrangelo Edessa" pitchFamily="66" charset="0"/>
              </a:rPr>
              <a:t>		 - A </a:t>
            </a:r>
            <a:r>
              <a:rPr lang="en-IN" sz="2800" b="1" dirty="0">
                <a:latin typeface="Estrangelo Edessa" pitchFamily="66" charset="0"/>
                <a:cs typeface="Estrangelo Edessa" pitchFamily="66" charset="0"/>
              </a:rPr>
              <a:t>Golden Age </a:t>
            </a:r>
            <a:r>
              <a:rPr lang="en-IN" sz="2800" dirty="0"/>
              <a:t/>
            </a:r>
            <a:br>
              <a:rPr lang="en-IN" sz="2800" dirty="0"/>
            </a:br>
            <a:r>
              <a:rPr lang="en-IN" sz="2800" dirty="0" smtClean="0"/>
              <a:t>	</a:t>
            </a:r>
            <a:r>
              <a:rPr lang="en-IN" sz="2800" b="1" dirty="0" smtClean="0">
                <a:solidFill>
                  <a:srgbClr val="FF0000"/>
                </a:solidFill>
              </a:rPr>
              <a:t>- Portray </a:t>
            </a:r>
            <a:r>
              <a:rPr lang="en-IN" sz="2800" b="1" dirty="0">
                <a:solidFill>
                  <a:srgbClr val="FF0000"/>
                </a:solidFill>
              </a:rPr>
              <a:t>the active role of Bangladeshi women in 1971 War of Independence and victimized women during the time.</a:t>
            </a:r>
            <a:r>
              <a:rPr lang="en-US" sz="2800" dirty="0"/>
              <a:t/>
            </a:r>
            <a:br>
              <a:rPr lang="en-US" sz="2800" dirty="0"/>
            </a:b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200400"/>
            <a:ext cx="8534400" cy="1143000"/>
          </a:xfrm>
        </p:spPr>
        <p:txBody>
          <a:bodyPr>
            <a:noAutofit/>
          </a:bodyPr>
          <a:lstStyle/>
          <a:p>
            <a:pPr algn="l"/>
            <a:r>
              <a:rPr lang="en-IN" sz="2400" b="1" dirty="0" smtClean="0">
                <a:solidFill>
                  <a:srgbClr val="7030A0"/>
                </a:solidFill>
              </a:rPr>
              <a:t>	</a:t>
            </a:r>
            <a:r>
              <a:rPr lang="en-IN" sz="2400" u="sng" dirty="0"/>
              <a:t/>
            </a:r>
            <a:br>
              <a:rPr lang="en-IN" sz="2400" u="sng" dirty="0"/>
            </a:br>
            <a:r>
              <a:rPr lang="en-US" sz="2400" dirty="0"/>
              <a:t/>
            </a:r>
            <a:br>
              <a:rPr lang="en-US" sz="2400" dirty="0"/>
            </a:br>
            <a:r>
              <a:rPr lang="en-IN" sz="2400" b="1" dirty="0"/>
              <a:t>First Chapter -I	-	  Introduction</a:t>
            </a:r>
            <a:br>
              <a:rPr lang="en-IN" sz="2400" b="1" dirty="0"/>
            </a:br>
            <a:r>
              <a:rPr lang="en-US" sz="2400" dirty="0"/>
              <a:t/>
            </a:r>
            <a:br>
              <a:rPr lang="en-US" sz="2400" dirty="0"/>
            </a:br>
            <a:r>
              <a:rPr lang="en-IN" sz="2400" b="1" dirty="0"/>
              <a:t>Chapter -II		-	History, Politics, Violence and 					Women in Partition Fiction</a:t>
            </a:r>
            <a:br>
              <a:rPr lang="en-IN" sz="2400" b="1" dirty="0"/>
            </a:br>
            <a:r>
              <a:rPr lang="en-US" sz="2400" dirty="0"/>
              <a:t/>
            </a:r>
            <a:br>
              <a:rPr lang="en-US" sz="2400" dirty="0"/>
            </a:br>
            <a:r>
              <a:rPr lang="en-IN" sz="2400" b="1" dirty="0"/>
              <a:t>Chapter -III		-    	Abducted Women and 						Forced Marriages in Partition Fiction</a:t>
            </a:r>
            <a:br>
              <a:rPr lang="en-IN" sz="2400" b="1" dirty="0"/>
            </a:br>
            <a:r>
              <a:rPr lang="en-US" sz="2400" dirty="0"/>
              <a:t/>
            </a:r>
            <a:br>
              <a:rPr lang="en-US" sz="2400" dirty="0"/>
            </a:br>
            <a:r>
              <a:rPr lang="en-IN" sz="2400" b="1" dirty="0"/>
              <a:t>Chapter-IV		-    	Voices of Female Children: Traversing 				the Partition through the Lens of 					Child Narrators and </a:t>
            </a:r>
            <a:br>
              <a:rPr lang="en-IN" sz="2400" b="1" dirty="0"/>
            </a:br>
            <a:r>
              <a:rPr lang="en-IN" sz="2400" b="1" dirty="0"/>
              <a:t>				Childhood Experiences </a:t>
            </a:r>
            <a:br>
              <a:rPr lang="en-IN" sz="2400" b="1" dirty="0"/>
            </a:br>
            <a:r>
              <a:rPr lang="en-US" sz="2400" dirty="0"/>
              <a:t/>
            </a:r>
            <a:br>
              <a:rPr lang="en-US" sz="2400" dirty="0"/>
            </a:br>
            <a:r>
              <a:rPr lang="en-IN" sz="2400" b="1" dirty="0"/>
              <a:t>Chapter – </a:t>
            </a:r>
            <a:r>
              <a:rPr lang="en-IN" sz="2400" b="1" dirty="0" smtClean="0"/>
              <a:t>V</a:t>
            </a:r>
            <a:r>
              <a:rPr lang="en-IN" sz="2400" b="1" dirty="0"/>
              <a:t>		-     	Conclusion</a:t>
            </a:r>
            <a:r>
              <a:rPr lang="en-US" sz="2400" dirty="0"/>
              <a:t/>
            </a:r>
            <a:br>
              <a:rPr lang="en-US" sz="2400" dirty="0"/>
            </a:br>
            <a:r>
              <a:rPr lang="en-IN" sz="2400" b="1" dirty="0"/>
              <a:t> </a:t>
            </a:r>
            <a:r>
              <a:rPr lang="en-US" sz="2400" dirty="0"/>
              <a:t/>
            </a:r>
            <a:br>
              <a:rPr lang="en-US" sz="2400" dirty="0"/>
            </a:br>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382000" cy="5486400"/>
          </a:xfrm>
        </p:spPr>
        <p:txBody>
          <a:bodyPr>
            <a:noAutofit/>
          </a:bodyPr>
          <a:lstStyle/>
          <a:p>
            <a:pPr algn="l"/>
            <a:r>
              <a:rPr lang="en-US" sz="2800" dirty="0"/>
              <a:t/>
            </a:r>
            <a:br>
              <a:rPr lang="en-US" sz="2800" dirty="0"/>
            </a:br>
            <a:r>
              <a:rPr lang="en-IN" sz="2800" dirty="0">
                <a:solidFill>
                  <a:srgbClr val="0000FF"/>
                </a:solidFill>
              </a:rPr>
              <a:t>The growth and development of South Asian Literature.</a:t>
            </a:r>
            <a:br>
              <a:rPr lang="en-IN" sz="2800" dirty="0">
                <a:solidFill>
                  <a:srgbClr val="0000FF"/>
                </a:solidFill>
              </a:rPr>
            </a:br>
            <a:r>
              <a:rPr lang="en-US" sz="2800" dirty="0">
                <a:solidFill>
                  <a:srgbClr val="0000FF"/>
                </a:solidFill>
              </a:rPr>
              <a:t/>
            </a:r>
            <a:br>
              <a:rPr lang="en-US" sz="2800" dirty="0">
                <a:solidFill>
                  <a:srgbClr val="0000FF"/>
                </a:solidFill>
              </a:rPr>
            </a:br>
            <a:r>
              <a:rPr lang="en-IN" sz="2800" dirty="0" smtClean="0">
                <a:solidFill>
                  <a:srgbClr val="0000FF"/>
                </a:solidFill>
              </a:rPr>
              <a:t>The </a:t>
            </a:r>
            <a:r>
              <a:rPr lang="en-IN" sz="2800" dirty="0">
                <a:solidFill>
                  <a:srgbClr val="0000FF"/>
                </a:solidFill>
              </a:rPr>
              <a:t>background history of 1947 Partition &amp; 1971 Bangladesh War of Independence.</a:t>
            </a:r>
            <a:br>
              <a:rPr lang="en-IN" sz="2800" dirty="0">
                <a:solidFill>
                  <a:srgbClr val="0000FF"/>
                </a:solidFill>
              </a:rPr>
            </a:br>
            <a:r>
              <a:rPr lang="en-US" sz="2800" dirty="0">
                <a:solidFill>
                  <a:srgbClr val="0000FF"/>
                </a:solidFill>
              </a:rPr>
              <a:t/>
            </a:r>
            <a:br>
              <a:rPr lang="en-US" sz="2800" dirty="0">
                <a:solidFill>
                  <a:srgbClr val="0000FF"/>
                </a:solidFill>
              </a:rPr>
            </a:br>
            <a:r>
              <a:rPr lang="en-IN" sz="2800" dirty="0">
                <a:solidFill>
                  <a:srgbClr val="0000FF"/>
                </a:solidFill>
              </a:rPr>
              <a:t>The actual transfer of power to India and Pakistan proved to be bloody and bitter. </a:t>
            </a:r>
            <a:br>
              <a:rPr lang="en-IN" sz="2800" dirty="0">
                <a:solidFill>
                  <a:srgbClr val="0000FF"/>
                </a:solidFill>
              </a:rPr>
            </a:br>
            <a:r>
              <a:rPr lang="en-US" sz="2800" dirty="0">
                <a:solidFill>
                  <a:srgbClr val="0000FF"/>
                </a:solidFill>
              </a:rPr>
              <a:t/>
            </a:r>
            <a:br>
              <a:rPr lang="en-US" sz="2800" dirty="0">
                <a:solidFill>
                  <a:srgbClr val="0000FF"/>
                </a:solidFill>
              </a:rPr>
            </a:br>
            <a:r>
              <a:rPr lang="en-IN" sz="2800" dirty="0">
                <a:solidFill>
                  <a:srgbClr val="0000FF"/>
                </a:solidFill>
              </a:rPr>
              <a:t>It has been described </a:t>
            </a:r>
            <a:r>
              <a:rPr lang="en-IN" sz="2800" dirty="0" smtClean="0">
                <a:solidFill>
                  <a:srgbClr val="0000FF"/>
                </a:solidFill>
              </a:rPr>
              <a:t>as </a:t>
            </a:r>
            <a:r>
              <a:rPr lang="en-IN" sz="2800" dirty="0">
                <a:solidFill>
                  <a:srgbClr val="0000FF"/>
                </a:solidFill>
              </a:rPr>
              <a:t>one of the</a:t>
            </a:r>
            <a:r>
              <a:rPr lang="en-IN" sz="2800" dirty="0"/>
              <a:t> </a:t>
            </a:r>
            <a:r>
              <a:rPr lang="en-IN" sz="2800" b="1" dirty="0"/>
              <a:t>ten great tragedies of the twentieth century.</a:t>
            </a:r>
            <a:r>
              <a:rPr lang="en-US" sz="2800" dirty="0"/>
              <a:t/>
            </a:r>
            <a:br>
              <a:rPr lang="en-US" sz="2800" dirty="0"/>
            </a:br>
            <a:endParaRPr lang="en-US" sz="2800" dirty="0"/>
          </a:p>
        </p:txBody>
      </p:sp>
      <p:sp>
        <p:nvSpPr>
          <p:cNvPr id="4" name="TextBox 3"/>
          <p:cNvSpPr txBox="1"/>
          <p:nvPr/>
        </p:nvSpPr>
        <p:spPr>
          <a:xfrm>
            <a:off x="1295400" y="304800"/>
            <a:ext cx="6477000" cy="523220"/>
          </a:xfrm>
          <a:prstGeom prst="rect">
            <a:avLst/>
          </a:prstGeom>
          <a:noFill/>
        </p:spPr>
        <p:txBody>
          <a:bodyPr wrap="square" rtlCol="0">
            <a:spAutoFit/>
          </a:bodyPr>
          <a:lstStyle/>
          <a:p>
            <a:r>
              <a:rPr lang="en-IN" sz="2800" b="1" dirty="0"/>
              <a:t>First Chapter I		-  Introduction</a:t>
            </a:r>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IN" sz="2800" b="1" dirty="0"/>
              <a:t>		-  Introduction</a:t>
            </a:r>
            <a:endParaRPr lang="en-US" sz="2800" dirty="0"/>
          </a:p>
        </p:txBody>
      </p:sp>
      <p:sp>
        <p:nvSpPr>
          <p:cNvPr id="3" name="Content Placeholder 2"/>
          <p:cNvSpPr>
            <a:spLocks noGrp="1"/>
          </p:cNvSpPr>
          <p:nvPr>
            <p:ph idx="1"/>
          </p:nvPr>
        </p:nvSpPr>
        <p:spPr>
          <a:xfrm>
            <a:off x="838200" y="1676400"/>
            <a:ext cx="7696200" cy="4525963"/>
          </a:xfrm>
        </p:spPr>
        <p:txBody>
          <a:bodyPr>
            <a:noAutofit/>
          </a:bodyPr>
          <a:lstStyle/>
          <a:p>
            <a:pPr lvl="0">
              <a:spcBef>
                <a:spcPts val="0"/>
              </a:spcBef>
              <a:buNone/>
            </a:pPr>
            <a:r>
              <a:rPr lang="en-IN" sz="2000" dirty="0"/>
              <a:t>The fight against the British rule was converted to fight among Indians.</a:t>
            </a:r>
          </a:p>
          <a:p>
            <a:pPr lvl="0">
              <a:spcBef>
                <a:spcPts val="0"/>
              </a:spcBef>
              <a:buNone/>
            </a:pPr>
            <a:endParaRPr lang="en-IN" sz="2000" dirty="0"/>
          </a:p>
          <a:p>
            <a:pPr lvl="0">
              <a:spcBef>
                <a:spcPts val="0"/>
              </a:spcBef>
              <a:buNone/>
            </a:pPr>
            <a:r>
              <a:rPr lang="en-IN" sz="2000" dirty="0"/>
              <a:t> Neighbours killed their neighbours &amp; friends killed their friends.</a:t>
            </a:r>
          </a:p>
          <a:p>
            <a:pPr lvl="0">
              <a:spcBef>
                <a:spcPts val="0"/>
              </a:spcBef>
              <a:buNone/>
            </a:pPr>
            <a:endParaRPr lang="en-IN" sz="2000" dirty="0"/>
          </a:p>
          <a:p>
            <a:pPr lvl="0">
              <a:spcBef>
                <a:spcPts val="0"/>
              </a:spcBef>
              <a:buNone/>
            </a:pPr>
            <a:r>
              <a:rPr lang="en-IN" sz="2000" dirty="0"/>
              <a:t>Who was responsible for </a:t>
            </a:r>
            <a:r>
              <a:rPr lang="en-IN" sz="2000" b="1" dirty="0"/>
              <a:t>India – Pakistan Partition</a:t>
            </a:r>
            <a:r>
              <a:rPr lang="en-IN" sz="2000" dirty="0"/>
              <a:t>? </a:t>
            </a:r>
          </a:p>
          <a:p>
            <a:pPr lvl="0">
              <a:spcBef>
                <a:spcPts val="0"/>
              </a:spcBef>
              <a:buNone/>
            </a:pPr>
            <a:endParaRPr lang="en-IN" sz="2000" dirty="0"/>
          </a:p>
          <a:p>
            <a:pPr lvl="0" algn="ctr">
              <a:spcBef>
                <a:spcPts val="0"/>
              </a:spcBef>
              <a:buNone/>
            </a:pPr>
            <a:r>
              <a:rPr lang="en-IN" sz="2000" b="1" dirty="0"/>
              <a:t>Muslim League and Mohamed Ali Jinnah </a:t>
            </a:r>
            <a:r>
              <a:rPr lang="en-IN" sz="2000" b="1" dirty="0" smtClean="0"/>
              <a:t>?</a:t>
            </a:r>
          </a:p>
          <a:p>
            <a:pPr lvl="0" algn="ctr">
              <a:spcBef>
                <a:spcPts val="0"/>
              </a:spcBef>
              <a:buNone/>
            </a:pPr>
            <a:r>
              <a:rPr lang="en-IN" sz="2000" b="1" dirty="0" smtClean="0"/>
              <a:t>or</a:t>
            </a:r>
          </a:p>
          <a:p>
            <a:pPr lvl="0" algn="ctr">
              <a:spcBef>
                <a:spcPts val="0"/>
              </a:spcBef>
              <a:buNone/>
            </a:pPr>
            <a:r>
              <a:rPr lang="en-IN" sz="2000" b="1" dirty="0" smtClean="0"/>
              <a:t> </a:t>
            </a:r>
            <a:r>
              <a:rPr lang="en-IN" sz="2000" b="1" dirty="0"/>
              <a:t>Congress, </a:t>
            </a:r>
            <a:r>
              <a:rPr lang="en-IN" sz="2000" b="1" dirty="0" smtClean="0"/>
              <a:t> </a:t>
            </a:r>
            <a:r>
              <a:rPr lang="en-IN" sz="2000" b="1" dirty="0" err="1" smtClean="0"/>
              <a:t>Sangh</a:t>
            </a:r>
            <a:r>
              <a:rPr lang="en-IN" sz="2000" b="1" dirty="0" smtClean="0"/>
              <a:t> </a:t>
            </a:r>
            <a:r>
              <a:rPr lang="en-IN" sz="2000" b="1" dirty="0" err="1"/>
              <a:t>Parivar</a:t>
            </a:r>
            <a:r>
              <a:rPr lang="en-IN" sz="2000" b="1" dirty="0"/>
              <a:t> and </a:t>
            </a:r>
            <a:r>
              <a:rPr lang="en-IN" sz="2000" b="1" dirty="0" err="1"/>
              <a:t>V.D.Savarkar</a:t>
            </a:r>
            <a:r>
              <a:rPr lang="en-IN" sz="2000" b="1" dirty="0"/>
              <a:t>?</a:t>
            </a:r>
          </a:p>
          <a:p>
            <a:pPr lvl="0">
              <a:spcBef>
                <a:spcPts val="0"/>
              </a:spcBef>
              <a:buNone/>
            </a:pPr>
            <a:endParaRPr lang="en-IN" sz="2000" dirty="0"/>
          </a:p>
          <a:p>
            <a:pPr lvl="0">
              <a:spcBef>
                <a:spcPts val="0"/>
              </a:spcBef>
              <a:buNone/>
            </a:pPr>
            <a:r>
              <a:rPr lang="en-IN" sz="2000" dirty="0"/>
              <a:t>The idea of Pakistan was a creation of extremists on both sides of </a:t>
            </a:r>
          </a:p>
          <a:p>
            <a:pPr lvl="0">
              <a:spcBef>
                <a:spcPts val="0"/>
              </a:spcBef>
              <a:buNone/>
            </a:pPr>
            <a:r>
              <a:rPr lang="en-IN" sz="2000" dirty="0"/>
              <a:t>the religious divide.</a:t>
            </a:r>
            <a:endParaRPr lang="en-US" sz="2000" dirty="0"/>
          </a:p>
          <a:p>
            <a:endParaRPr lang="en-US"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838200"/>
          </a:xfrm>
        </p:spPr>
        <p:txBody>
          <a:bodyPr>
            <a:normAutofit/>
          </a:bodyPr>
          <a:lstStyle/>
          <a:p>
            <a:r>
              <a:rPr lang="en-IN" sz="2800" b="1" dirty="0"/>
              <a:t>First Chapter I		-  Introduction</a:t>
            </a:r>
            <a:endParaRPr lang="en-US" sz="2800" dirty="0"/>
          </a:p>
        </p:txBody>
      </p:sp>
      <p:sp>
        <p:nvSpPr>
          <p:cNvPr id="3" name="Content Placeholder 2"/>
          <p:cNvSpPr>
            <a:spLocks noGrp="1"/>
          </p:cNvSpPr>
          <p:nvPr>
            <p:ph idx="1"/>
          </p:nvPr>
        </p:nvSpPr>
        <p:spPr>
          <a:xfrm>
            <a:off x="381000" y="1295400"/>
            <a:ext cx="8382000" cy="4525963"/>
          </a:xfrm>
        </p:spPr>
        <p:txBody>
          <a:bodyPr>
            <a:noAutofit/>
          </a:bodyPr>
          <a:lstStyle/>
          <a:p>
            <a:pPr lvl="0">
              <a:buNone/>
            </a:pPr>
            <a:r>
              <a:rPr lang="en-IN" sz="2000" dirty="0" smtClean="0"/>
              <a:t>		Bangladesh's </a:t>
            </a:r>
            <a:r>
              <a:rPr lang="en-IN" sz="2000" dirty="0"/>
              <a:t>War of Independence began </a:t>
            </a:r>
            <a:r>
              <a:rPr lang="en-IN" sz="2000" b="1" dirty="0"/>
              <a:t>March  25, 1971 </a:t>
            </a:r>
            <a:r>
              <a:rPr lang="en-IN" sz="2000" dirty="0"/>
              <a:t>when </a:t>
            </a:r>
          </a:p>
          <a:p>
            <a:pPr lvl="0">
              <a:buNone/>
            </a:pPr>
            <a:r>
              <a:rPr lang="en-IN" sz="2000" dirty="0" smtClean="0"/>
              <a:t>		Pakistan </a:t>
            </a:r>
            <a:r>
              <a:rPr lang="en-IN" sz="2000" dirty="0"/>
              <a:t>launched a bloody crackdown against Bangladeshi civilians </a:t>
            </a:r>
            <a:r>
              <a:rPr lang="en-IN" sz="2000" dirty="0" smtClean="0"/>
              <a:t>	and ended  </a:t>
            </a:r>
            <a:r>
              <a:rPr lang="en-IN" sz="2000" dirty="0"/>
              <a:t>on </a:t>
            </a:r>
            <a:r>
              <a:rPr lang="en-IN" sz="2000" b="1" dirty="0"/>
              <a:t>December 16, 1971</a:t>
            </a:r>
            <a:r>
              <a:rPr lang="en-IN" sz="2000" b="1" dirty="0" smtClean="0"/>
              <a:t>.</a:t>
            </a:r>
          </a:p>
          <a:p>
            <a:pPr lvl="0">
              <a:buNone/>
            </a:pPr>
            <a:endParaRPr lang="en-US" sz="2000" b="1" dirty="0" smtClean="0"/>
          </a:p>
          <a:p>
            <a:pPr lvl="0">
              <a:buNone/>
            </a:pPr>
            <a:r>
              <a:rPr lang="en-IN" sz="2000" dirty="0" smtClean="0"/>
              <a:t>		What were the reasons for </a:t>
            </a:r>
            <a:r>
              <a:rPr lang="en-IN" sz="2000" b="1" dirty="0" smtClean="0"/>
              <a:t>Bangladesh War of Independence</a:t>
            </a:r>
            <a:r>
              <a:rPr lang="en-IN" sz="2000" dirty="0" smtClean="0"/>
              <a:t>?</a:t>
            </a:r>
          </a:p>
          <a:p>
            <a:pPr lvl="0" algn="ctr">
              <a:buNone/>
            </a:pPr>
            <a:r>
              <a:rPr lang="en-US" sz="2000" b="1" dirty="0" smtClean="0"/>
              <a:t>West Pakistan 	&amp;	East Pakistan</a:t>
            </a:r>
            <a:endParaRPr lang="en-IN" sz="2000" b="1" dirty="0" smtClean="0"/>
          </a:p>
          <a:p>
            <a:pPr lvl="0">
              <a:buNone/>
            </a:pPr>
            <a:endParaRPr lang="en-IN" sz="2000" b="1" dirty="0"/>
          </a:p>
          <a:p>
            <a:pPr lvl="0">
              <a:buFont typeface="Wingdings" pitchFamily="2" charset="2"/>
              <a:buChar char="Ø"/>
            </a:pPr>
            <a:r>
              <a:rPr lang="en-US" sz="2000" b="1" dirty="0" smtClean="0"/>
              <a:t>Political Dominance</a:t>
            </a:r>
          </a:p>
          <a:p>
            <a:pPr lvl="0">
              <a:buFont typeface="Wingdings" pitchFamily="2" charset="2"/>
              <a:buChar char="Ø"/>
            </a:pPr>
            <a:r>
              <a:rPr lang="en-US" sz="2000" b="1" dirty="0" smtClean="0"/>
              <a:t>Language	-	Urdu Vs Bengali </a:t>
            </a:r>
          </a:p>
          <a:p>
            <a:pPr>
              <a:buFont typeface="Wingdings" pitchFamily="2" charset="2"/>
              <a:buChar char="Ø"/>
            </a:pPr>
            <a:r>
              <a:rPr lang="en-US" sz="2000" b="1" dirty="0" smtClean="0"/>
              <a:t>Financial Issues, etc., </a:t>
            </a:r>
          </a:p>
          <a:p>
            <a:pPr lvl="0">
              <a:buFont typeface="Wingdings" pitchFamily="2" charset="2"/>
              <a:buChar char="Ø"/>
            </a:pPr>
            <a:endParaRPr lang="en-US" sz="2000" dirty="0"/>
          </a:p>
          <a:p>
            <a:pPr lvl="0">
              <a:buNone/>
            </a:pPr>
            <a:r>
              <a:rPr lang="en-IN" sz="2000" dirty="0"/>
              <a:t>Exactly what happened between those two dates -- in particular the number of</a:t>
            </a:r>
          </a:p>
          <a:p>
            <a:pPr lvl="0">
              <a:buNone/>
            </a:pPr>
            <a:r>
              <a:rPr lang="en-IN" sz="2000" dirty="0"/>
              <a:t> dead -- is still the subject of controversy.</a:t>
            </a:r>
          </a:p>
          <a:p>
            <a:pPr lvl="0">
              <a:buNone/>
            </a:pPr>
            <a:endParaRPr lang="en-US" sz="2000" dirty="0"/>
          </a:p>
          <a:p>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IN" sz="2800" b="1" dirty="0"/>
              <a:t>First Chapter I		-  Introduction</a:t>
            </a:r>
            <a:endParaRPr lang="en-US" sz="2800" dirty="0"/>
          </a:p>
        </p:txBody>
      </p:sp>
      <p:sp>
        <p:nvSpPr>
          <p:cNvPr id="3" name="Content Placeholder 2"/>
          <p:cNvSpPr>
            <a:spLocks noGrp="1"/>
          </p:cNvSpPr>
          <p:nvPr>
            <p:ph idx="1"/>
          </p:nvPr>
        </p:nvSpPr>
        <p:spPr>
          <a:xfrm>
            <a:off x="457200" y="1214422"/>
            <a:ext cx="8382000" cy="4911741"/>
          </a:xfrm>
        </p:spPr>
        <p:txBody>
          <a:bodyPr>
            <a:normAutofit/>
          </a:bodyPr>
          <a:lstStyle/>
          <a:p>
            <a:pPr lvl="0">
              <a:buNone/>
            </a:pPr>
            <a:r>
              <a:rPr lang="en-IN" sz="2000" dirty="0" smtClean="0"/>
              <a:t>	The </a:t>
            </a:r>
            <a:r>
              <a:rPr lang="en-IN" sz="2000" dirty="0"/>
              <a:t>term ‘</a:t>
            </a:r>
            <a:r>
              <a:rPr lang="en-IN" sz="2000" b="1" dirty="0" err="1">
                <a:solidFill>
                  <a:schemeClr val="tx2"/>
                </a:solidFill>
              </a:rPr>
              <a:t>Gynocentrism</a:t>
            </a:r>
            <a:r>
              <a:rPr lang="en-IN" sz="2000" dirty="0"/>
              <a:t>’ derived from the Greek word </a:t>
            </a:r>
            <a:r>
              <a:rPr lang="en-IN" sz="2000" dirty="0" err="1"/>
              <a:t>gyno</a:t>
            </a:r>
            <a:r>
              <a:rPr lang="en-IN" sz="2000" dirty="0"/>
              <a:t>, meaning "woman</a:t>
            </a:r>
            <a:r>
              <a:rPr lang="en-IN" sz="2000" dirty="0" smtClean="0"/>
              <a:t>,  </a:t>
            </a:r>
            <a:r>
              <a:rPr lang="en-IN" sz="2000" dirty="0" err="1"/>
              <a:t>Gynotexts</a:t>
            </a:r>
            <a:r>
              <a:rPr lang="en-IN" sz="2000" dirty="0"/>
              <a:t> - written by women.</a:t>
            </a:r>
          </a:p>
          <a:p>
            <a:pPr lvl="0">
              <a:buNone/>
            </a:pPr>
            <a:endParaRPr lang="en-US" sz="2000" dirty="0"/>
          </a:p>
          <a:p>
            <a:pPr lvl="0">
              <a:buNone/>
            </a:pPr>
            <a:r>
              <a:rPr lang="en-IN" sz="2000" dirty="0" smtClean="0"/>
              <a:t>	The </a:t>
            </a:r>
            <a:r>
              <a:rPr lang="en-IN" sz="2000" dirty="0"/>
              <a:t>literature written by women about women issues documents the </a:t>
            </a:r>
            <a:r>
              <a:rPr lang="en-IN" sz="2000" dirty="0" smtClean="0"/>
              <a:t>realities  </a:t>
            </a:r>
            <a:r>
              <a:rPr lang="en-IN" sz="2000" dirty="0"/>
              <a:t>of their </a:t>
            </a:r>
            <a:r>
              <a:rPr lang="en-IN" sz="2000" dirty="0">
                <a:solidFill>
                  <a:schemeClr val="tx2"/>
                </a:solidFill>
              </a:rPr>
              <a:t>physical</a:t>
            </a:r>
            <a:r>
              <a:rPr lang="en-IN" sz="2000" dirty="0"/>
              <a:t> and </a:t>
            </a:r>
            <a:r>
              <a:rPr lang="en-IN" sz="2000" dirty="0">
                <a:solidFill>
                  <a:schemeClr val="tx2"/>
                </a:solidFill>
              </a:rPr>
              <a:t>psychological</a:t>
            </a:r>
            <a:r>
              <a:rPr lang="en-IN" sz="2000" dirty="0"/>
              <a:t> </a:t>
            </a:r>
            <a:r>
              <a:rPr lang="en-IN" sz="2000" dirty="0" smtClean="0"/>
              <a:t>sufferings .</a:t>
            </a:r>
          </a:p>
          <a:p>
            <a:pPr lvl="0">
              <a:buNone/>
            </a:pPr>
            <a:endParaRPr lang="en-IN" sz="2000" dirty="0" smtClean="0"/>
          </a:p>
          <a:p>
            <a:pPr lvl="0">
              <a:buNone/>
            </a:pPr>
            <a:r>
              <a:rPr lang="en-IN" sz="2000" dirty="0" smtClean="0"/>
              <a:t> 		</a:t>
            </a:r>
            <a:r>
              <a:rPr lang="en-IN" sz="2400" b="1" dirty="0" smtClean="0"/>
              <a:t>Difference </a:t>
            </a:r>
            <a:r>
              <a:rPr lang="en-IN" sz="2400" b="1" dirty="0"/>
              <a:t>between the </a:t>
            </a:r>
            <a:r>
              <a:rPr lang="en-IN" sz="2400" b="1" dirty="0" smtClean="0"/>
              <a:t>Male  </a:t>
            </a:r>
            <a:r>
              <a:rPr lang="en-IN" sz="2400" b="1" dirty="0"/>
              <a:t>and Female narration</a:t>
            </a:r>
            <a:r>
              <a:rPr lang="en-IN" sz="2400" b="1" dirty="0" smtClean="0"/>
              <a:t>.</a:t>
            </a:r>
          </a:p>
          <a:p>
            <a:pPr lvl="0">
              <a:buNone/>
            </a:pPr>
            <a:r>
              <a:rPr lang="en-IN" sz="2400" dirty="0" smtClean="0"/>
              <a:t>	Women do not articulate things in the same way as men generally do.</a:t>
            </a:r>
            <a:endParaRPr lang="en-IN" sz="2400" b="1" dirty="0"/>
          </a:p>
          <a:p>
            <a:pPr lvl="0">
              <a:buNone/>
            </a:pPr>
            <a:endParaRPr lang="en-US" sz="2400" dirty="0"/>
          </a:p>
          <a:p>
            <a:pPr lvl="0">
              <a:buNone/>
            </a:pPr>
            <a:r>
              <a:rPr lang="en-IN" sz="2400" dirty="0" smtClean="0"/>
              <a:t>	The </a:t>
            </a:r>
            <a:r>
              <a:rPr lang="en-IN" sz="2400" dirty="0"/>
              <a:t>biographical details of all the six novelists  and plot summary is also given.</a:t>
            </a:r>
            <a:endParaRPr lang="en-US" sz="2400" dirty="0"/>
          </a:p>
          <a:p>
            <a:endParaRPr lang="en-US"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366</TotalTime>
  <Words>1747</Words>
  <Application>Microsoft Office PowerPoint</Application>
  <PresentationFormat>On-screen Show (4:3)</PresentationFormat>
  <Paragraphs>305</Paragraphs>
  <Slides>34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Arial Rounded MT Bold</vt:lpstr>
      <vt:lpstr>Calibri</vt:lpstr>
      <vt:lpstr>Estrangelo Edessa</vt:lpstr>
      <vt:lpstr>Wingdings</vt:lpstr>
      <vt:lpstr>Office Theme</vt:lpstr>
      <vt:lpstr>War, Violence and Women:  Gynocentric Perspectives of Women as Victims in Sub – Continent Partition Fiction </vt:lpstr>
      <vt:lpstr>War, Violence and Women:  Gynocentric Perspectives of Women as Victims in Sub – Continent Partition Fiction </vt:lpstr>
      <vt:lpstr>  Totally six novels have been selected for the present research work, written by six female novelists belonging to  different countries such as India, Pakistan and Bangladesh.  </vt:lpstr>
      <vt:lpstr>Mumtaj Shah Nawas’  - The Heart Divided Jyotirmoyee Devi’s   - The River Churning  Attia Hosain’s   - Sunlight on a Broken Column  Bapsi Sidhwa’s  - Cracking India   - Investigate the conditions of women during the Partition of India in 1947.    The other two novels : Sorayya Khan’s   – Noor Tahmima Anam’s   - A Golden Age   - Portray the active role of Bangladeshi women in 1971 War of Independence and victimized women during the time. </vt:lpstr>
      <vt:lpstr>   First Chapter -I -   Introduction  Chapter -II  - History, Politics, Violence and      Women in Partition Fiction  Chapter -III  -     Abducted Women and       Forced Marriages in Partition Fiction  Chapter-IV  -     Voices of Female Children: Traversing     the Partition through the Lens of      Child Narrators and      Childhood Experiences   Chapter – V  -      Conclusion   </vt:lpstr>
      <vt:lpstr> The growth and development of South Asian Literature.  The background history of 1947 Partition &amp; 1971 Bangladesh War of Independence.  The actual transfer of power to India and Pakistan proved to be bloody and bitter.   It has been described as one of the ten great tragedies of the twentieth century. </vt:lpstr>
      <vt:lpstr>  -  Introduction</vt:lpstr>
      <vt:lpstr>First Chapter I  -  Introduction</vt:lpstr>
      <vt:lpstr>First Chapter I  -  Introduction</vt:lpstr>
      <vt:lpstr>  Chapter - II History, Politics, Violence and Women in Partition Fiction </vt:lpstr>
      <vt:lpstr>Chapter - II History, Politics, Violence and Women in Partition Fiction</vt:lpstr>
      <vt:lpstr>Chapter - II History, Politics, Violence and Women in Partition Fiction</vt:lpstr>
      <vt:lpstr>Chapter - II History, Politics, Violence and Women in Partition Fiction</vt:lpstr>
      <vt:lpstr>Chapter - II History, Politics, Violence and Women in  Partition Fiction</vt:lpstr>
      <vt:lpstr>Chapter - II History, Politics, Violence and Women in Partition Fiction</vt:lpstr>
      <vt:lpstr>Chapter - II History, Politics, Violence and Women in Partition Fiction</vt:lpstr>
      <vt:lpstr>Chapter - II History, Politics, Violence and Women in Partition Fiction</vt:lpstr>
      <vt:lpstr>Chapter - II History, Politics, Violence and Women in Partition Fiction</vt:lpstr>
      <vt:lpstr>Chapter - II History, Politics, Violence and Women in Partition Fiction</vt:lpstr>
      <vt:lpstr>Chapter - II History, Politics, Violence and Women in Partition Fiction </vt:lpstr>
      <vt:lpstr>Chapter – III Abducted Women and Forced Marriages in Partition Fiction</vt:lpstr>
      <vt:lpstr>Chapter – III Abducted Women and Forced Marriages in Partition Fiction</vt:lpstr>
      <vt:lpstr>Chapter – III Abducted Women and Forced Marriages in Partition Fiction</vt:lpstr>
      <vt:lpstr>Chapter – III Abducted Women and Forced Marriages in Partition Fiction</vt:lpstr>
      <vt:lpstr>Chapter – III Abducted Women and Forced Marriages in Partition Fiction</vt:lpstr>
      <vt:lpstr>Chapter – III Abducted Women and Forced Marriages in Partition Fiction</vt:lpstr>
      <vt:lpstr>Chapter – III Abducted Women and Forced Marriages in Partition Fiction</vt:lpstr>
      <vt:lpstr> Chapter - IV Voices of Female Children: Traversing the Partition through  the Lens of Child Narrators and Childhood Experiences </vt:lpstr>
      <vt:lpstr> Chapter - IV Voices of Female Children: Traversing the Partition through  the Lens of Child Narrators and Childhood Experiences </vt:lpstr>
      <vt:lpstr> Chapter - IV Voices of Female Children: Traversing the Partition through  the Lens of Child Narrators and Childhood Experiences </vt:lpstr>
      <vt:lpstr> Chapter - IV Voices of Female Children: Traversing the Partition through  the Lens of Child Narrators and Childhood Experiences </vt:lpstr>
      <vt:lpstr> Chapter - IV Voices of Female Children: Traversing the Partition through  the Lens of Child Narrators and Childhood Experiences </vt:lpstr>
      <vt:lpstr>Conclusion </vt:lpstr>
      <vt:lpstr>THANK YOU ALL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War, Violence and Women:  Gynocentric Perspectives of Women as Victims in  Sub – Continent Partition Fiction </dc:title>
  <dc:creator>nihal</dc:creator>
  <cp:lastModifiedBy>Staff</cp:lastModifiedBy>
  <cp:revision>49</cp:revision>
  <dcterms:created xsi:type="dcterms:W3CDTF">2021-05-06T08:24:13Z</dcterms:created>
  <dcterms:modified xsi:type="dcterms:W3CDTF">2023-04-06T09:12:06Z</dcterms:modified>
</cp:coreProperties>
</file>